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Default Extension="docx" ContentType="application/vnd.openxmlformats-officedocument.wordprocessingml.document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1507" r:id="rId2"/>
    <p:sldId id="1508" r:id="rId3"/>
    <p:sldId id="1509" r:id="rId4"/>
    <p:sldId id="1510" r:id="rId5"/>
    <p:sldId id="1511" r:id="rId6"/>
    <p:sldId id="1512" r:id="rId7"/>
    <p:sldId id="1513" r:id="rId8"/>
    <p:sldId id="1514" r:id="rId9"/>
    <p:sldId id="1515" r:id="rId10"/>
    <p:sldId id="1516" r:id="rId11"/>
    <p:sldId id="1517" r:id="rId12"/>
    <p:sldId id="1518" r:id="rId13"/>
    <p:sldId id="1519" r:id="rId14"/>
    <p:sldId id="1520" r:id="rId15"/>
    <p:sldId id="1521" r:id="rId16"/>
    <p:sldId id="1522" r:id="rId17"/>
    <p:sldId id="1523" r:id="rId18"/>
    <p:sldId id="1524" r:id="rId19"/>
    <p:sldId id="1525" r:id="rId20"/>
    <p:sldId id="1526" r:id="rId21"/>
    <p:sldId id="1527" r:id="rId22"/>
    <p:sldId id="1528" r:id="rId23"/>
    <p:sldId id="1529" r:id="rId24"/>
    <p:sldId id="1530" r:id="rId25"/>
    <p:sldId id="1531" r:id="rId26"/>
    <p:sldId id="1532" r:id="rId27"/>
    <p:sldId id="1533" r:id="rId28"/>
    <p:sldId id="1534" r:id="rId29"/>
    <p:sldId id="1535" r:id="rId30"/>
    <p:sldId id="1536" r:id="rId31"/>
    <p:sldId id="1537" r:id="rId32"/>
    <p:sldId id="1538" r:id="rId33"/>
    <p:sldId id="1539" r:id="rId34"/>
    <p:sldId id="1540" r:id="rId35"/>
    <p:sldId id="1450" r:id="rId36"/>
    <p:sldId id="1350" r:id="rId37"/>
    <p:sldId id="1498" r:id="rId38"/>
    <p:sldId id="1458" r:id="rId39"/>
    <p:sldId id="1501" r:id="rId40"/>
    <p:sldId id="1400" r:id="rId41"/>
    <p:sldId id="1502" r:id="rId42"/>
    <p:sldId id="1499" r:id="rId43"/>
    <p:sldId id="1463" r:id="rId44"/>
    <p:sldId id="1352" r:id="rId45"/>
    <p:sldId id="1410" r:id="rId46"/>
    <p:sldId id="1413" r:id="rId47"/>
    <p:sldId id="1465" r:id="rId48"/>
    <p:sldId id="1503" r:id="rId49"/>
    <p:sldId id="1467" r:id="rId50"/>
    <p:sldId id="1505" r:id="rId51"/>
    <p:sldId id="1504" r:id="rId52"/>
    <p:sldId id="1506" r:id="rId53"/>
    <p:sldId id="1469" r:id="rId54"/>
    <p:sldId id="1422" r:id="rId55"/>
    <p:sldId id="1396" r:id="rId56"/>
  </p:sldIdLst>
  <p:sldSz cx="9144000" cy="6858000" type="screen4x3"/>
  <p:notesSz cx="6834188" cy="99790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clrMru>
    <a:srgbClr val="FF0000"/>
    <a:srgbClr val="0017F2"/>
    <a:srgbClr val="F08A02"/>
    <a:srgbClr val="009900"/>
    <a:srgbClr val="FC7510"/>
    <a:srgbClr val="006600"/>
    <a:srgbClr val="008000"/>
    <a:srgbClr val="000000"/>
    <a:srgbClr val="336600"/>
    <a:srgbClr val="99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505" autoAdjust="0"/>
    <p:restoredTop sz="93253" autoAdjust="0"/>
  </p:normalViewPr>
  <p:slideViewPr>
    <p:cSldViewPr>
      <p:cViewPr varScale="1">
        <p:scale>
          <a:sx n="78" d="100"/>
          <a:sy n="78" d="100"/>
        </p:scale>
        <p:origin x="-1284" y="-96"/>
      </p:cViewPr>
      <p:guideLst>
        <p:guide orient="horz" pos="2976"/>
        <p:guide pos="19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7584"/>
    </p:cViewPr>
  </p:sorterViewPr>
  <p:notesViewPr>
    <p:cSldViewPr>
      <p:cViewPr varScale="1">
        <p:scale>
          <a:sx n="64" d="100"/>
          <a:sy n="64" d="100"/>
        </p:scale>
        <p:origin x="-2964" y="-126"/>
      </p:cViewPr>
      <p:guideLst>
        <p:guide orient="horz" pos="3144"/>
        <p:guide pos="2153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9.xml"/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>
            <a:lvl1pPr algn="l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1914" y="1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CDA2295-3A79-4C2D-84F5-A0E33B5C5E9A}" type="datetime1">
              <a:rPr lang="en-US"/>
              <a:pPr>
                <a:defRPr/>
              </a:pPr>
              <a:t>12/15/2014</a:t>
            </a:fld>
            <a:r>
              <a:rPr lang="en-US"/>
              <a:t>PCRET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80551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08" tIns="46104" rIns="92208" bIns="46104" numCol="1" anchor="b" anchorCtr="0" compatLnSpc="1">
            <a:prstTxWarp prst="textNoShape">
              <a:avLst/>
            </a:prstTxWarp>
          </a:bodyPr>
          <a:lstStyle>
            <a:lvl1pPr algn="l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1914" y="9480551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08" tIns="46104" rIns="92208" bIns="4610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293A5802-BAC3-465A-8C2E-733D3B73A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>
            <a:lvl1pPr algn="l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1914" y="1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014B690A-B0FF-444B-B1DE-06453A298DB8}" type="datetime1">
              <a:rPr lang="en-US"/>
              <a:pPr>
                <a:defRPr/>
              </a:pPr>
              <a:t>12/15/2014</a:t>
            </a:fld>
            <a:r>
              <a:rPr lang="en-US"/>
              <a:t>PCRET</a:t>
            </a:r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5513" y="749300"/>
            <a:ext cx="4986337" cy="3740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1225" y="4740274"/>
            <a:ext cx="5011738" cy="448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80551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08" tIns="46104" rIns="92208" bIns="46104" numCol="1" anchor="b" anchorCtr="0" compatLnSpc="1">
            <a:prstTxWarp prst="textNoShape">
              <a:avLst/>
            </a:prstTxWarp>
          </a:bodyPr>
          <a:lstStyle>
            <a:lvl1pPr algn="l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1914" y="9480551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208" tIns="46104" rIns="92208" bIns="4610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40B0DAC8-3C1C-45FB-A170-295A92D146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FD8E28-FC99-484B-8DEF-1CE60B2C9772}" type="slidenum">
              <a:rPr lang="en-US"/>
              <a:pPr/>
              <a:t>1</a:t>
            </a:fld>
            <a:endParaRPr lang="en-US"/>
          </a:p>
        </p:txBody>
      </p:sp>
      <p:sp>
        <p:nvSpPr>
          <p:cNvPr id="135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ECEC8D-A247-4D3F-A8D7-BC3500E52606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75F7CA-076F-4B7E-9F54-A0AC64C9FB2E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A959AB-99AD-404E-BC05-ED123B51FDB4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57238"/>
            <a:ext cx="4986337" cy="3740150"/>
          </a:xfrm>
          <a:ln>
            <a:noFill/>
          </a:ln>
        </p:spPr>
      </p:sp>
      <p:sp>
        <p:nvSpPr>
          <p:cNvPr id="72707" name="Rechteck 3"/>
          <p:cNvSpPr>
            <a:spLocks noGrp="1" noChangeArrowheads="1"/>
          </p:cNvSpPr>
          <p:nvPr>
            <p:ph type="body" idx="1"/>
          </p:nvPr>
        </p:nvSpPr>
        <p:spPr>
          <a:xfrm>
            <a:off x="1057276" y="4746625"/>
            <a:ext cx="4679950" cy="3721100"/>
          </a:xfrm>
          <a:noFill/>
          <a:ln/>
        </p:spPr>
        <p:txBody>
          <a:bodyPr wrap="none" anchor="ctr"/>
          <a:lstStyle/>
          <a:p>
            <a:r>
              <a:rPr lang="de-DE" smtClean="0"/>
              <a:t>Three issues in chater 2 and three chpters discussing the isses repectively.</a:t>
            </a: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C63B12-626A-4B2A-AD1A-48A62A79F4A2}" type="slidenum">
              <a:rPr lang="en-US"/>
              <a:pPr/>
              <a:t>39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256FF8-B240-4F6A-8C43-D6DCBEE69A50}" type="slidenum">
              <a:rPr lang="en-US"/>
              <a:pPr/>
              <a:t>42</a:t>
            </a:fld>
            <a:endParaRPr lang="en-US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F5D76E-88D0-46BA-B18F-69756F2DD782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EE459-C4A2-42EA-A8BF-A01280AE0446}" type="slidenum">
              <a:rPr lang="en-US"/>
              <a:pPr/>
              <a:t>50</a:t>
            </a:fld>
            <a:endParaRPr lang="en-US"/>
          </a:p>
        </p:txBody>
      </p:sp>
      <p:sp>
        <p:nvSpPr>
          <p:cNvPr id="90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4C57F5-6280-4621-8E65-A8C81180D40E}" type="slidenum">
              <a:rPr lang="en-US"/>
              <a:pPr/>
              <a:t>51</a:t>
            </a:fld>
            <a:endParaRPr lang="en-US"/>
          </a:p>
        </p:txBody>
      </p:sp>
      <p:sp>
        <p:nvSpPr>
          <p:cNvPr id="90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035997-0F6F-47E6-983D-FE2C06EB9AA5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66563" name="Rectangle 3"/>
          <p:cNvSpPr txBox="1">
            <a:spLocks noGrp="1" noChangeArrowheads="1"/>
          </p:cNvSpPr>
          <p:nvPr/>
        </p:nvSpPr>
        <p:spPr bwMode="auto">
          <a:xfrm>
            <a:off x="3871914" y="1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08" tIns="46104" rIns="92208" bIns="46104"/>
          <a:lstStyle/>
          <a:p>
            <a:pPr algn="r" defTabSz="922338"/>
            <a:r>
              <a:rPr lang="en-US" sz="1200"/>
              <a:t>PCRET</a:t>
            </a:r>
          </a:p>
        </p:txBody>
      </p:sp>
      <p:sp>
        <p:nvSpPr>
          <p:cNvPr id="66564" name="Rectangle 7"/>
          <p:cNvSpPr txBox="1">
            <a:spLocks noGrp="1" noChangeArrowheads="1"/>
          </p:cNvSpPr>
          <p:nvPr/>
        </p:nvSpPr>
        <p:spPr bwMode="auto">
          <a:xfrm>
            <a:off x="3871914" y="9480551"/>
            <a:ext cx="29622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08" tIns="46104" rIns="92208" bIns="46104" anchor="b"/>
          <a:lstStyle/>
          <a:p>
            <a:pPr algn="r" defTabSz="922338"/>
            <a:fld id="{B1B3EF9F-5031-43FD-AA15-E89B414FF11D}" type="slidenum">
              <a:rPr lang="en-US" sz="1200"/>
              <a:pPr algn="r" defTabSz="922338"/>
              <a:t>2</a:t>
            </a:fld>
            <a:endParaRPr lang="en-US" sz="1200"/>
          </a:p>
        </p:txBody>
      </p:sp>
      <p:sp>
        <p:nvSpPr>
          <p:cNvPr id="665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D56420-0F80-4A41-8B62-A70C091096C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137F8-7846-4625-8BA6-9D2492709D6B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49300"/>
            <a:ext cx="4986337" cy="37401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71550" y="9480655"/>
            <a:ext cx="2962641" cy="49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11" tIns="46855" rIns="93711" bIns="46855" anchor="b"/>
          <a:lstStyle/>
          <a:p>
            <a:pPr algn="r" defTabSz="937372"/>
            <a:fld id="{67C8C315-E5C5-403A-82A9-412055715229}" type="slidenum">
              <a:rPr lang="en-US" sz="1200"/>
              <a:pPr algn="r" defTabSz="937372"/>
              <a:t>17</a:t>
            </a:fld>
            <a:endParaRPr lang="en-US" sz="1200" dirty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hteck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57238"/>
            <a:ext cx="4986337" cy="3740150"/>
          </a:xfrm>
        </p:spPr>
      </p:sp>
      <p:sp>
        <p:nvSpPr>
          <p:cNvPr id="78851" name="Rechteck 3"/>
          <p:cNvSpPr txBox="1">
            <a:spLocks noGrp="1" noChangeArrowheads="1"/>
          </p:cNvSpPr>
          <p:nvPr>
            <p:ph type="body" idx="1"/>
          </p:nvPr>
        </p:nvSpPr>
        <p:spPr>
          <a:xfrm>
            <a:off x="1057708" y="4747260"/>
            <a:ext cx="4680026" cy="3720465"/>
          </a:xfrm>
          <a:noFill/>
          <a:ln/>
        </p:spPr>
        <p:txBody>
          <a:bodyPr wrap="none" anchor="ctr"/>
          <a:lstStyle/>
          <a:p>
            <a:r>
              <a:rPr lang="de-DE" dirty="0" smtClean="0"/>
              <a:t>Three issues in chater 2 and three chpters discussing</a:t>
            </a:r>
            <a:r>
              <a:rPr lang="de-DE" baseline="0" dirty="0" smtClean="0"/>
              <a:t> the isses repectively.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hteck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57238"/>
            <a:ext cx="4986337" cy="3740150"/>
          </a:xfrm>
        </p:spPr>
      </p:sp>
      <p:sp>
        <p:nvSpPr>
          <p:cNvPr id="78851" name="Rechteck 3"/>
          <p:cNvSpPr txBox="1">
            <a:spLocks noGrp="1" noChangeArrowheads="1"/>
          </p:cNvSpPr>
          <p:nvPr>
            <p:ph type="body" idx="1"/>
          </p:nvPr>
        </p:nvSpPr>
        <p:spPr>
          <a:xfrm>
            <a:off x="1057708" y="4747260"/>
            <a:ext cx="4680026" cy="3720465"/>
          </a:xfrm>
          <a:noFill/>
          <a:ln/>
        </p:spPr>
        <p:txBody>
          <a:bodyPr wrap="none" anchor="ctr"/>
          <a:lstStyle/>
          <a:p>
            <a:r>
              <a:rPr lang="de-DE" dirty="0" smtClean="0"/>
              <a:t>Three issues in chater 2 and three chpters discussing</a:t>
            </a:r>
            <a:r>
              <a:rPr lang="de-DE" baseline="0" dirty="0" smtClean="0"/>
              <a:t> the isses repectively.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hteck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57238"/>
            <a:ext cx="4986337" cy="3740150"/>
          </a:xfrm>
        </p:spPr>
      </p:sp>
      <p:sp>
        <p:nvSpPr>
          <p:cNvPr id="78851" name="Rechteck 3"/>
          <p:cNvSpPr txBox="1">
            <a:spLocks noGrp="1" noChangeArrowheads="1"/>
          </p:cNvSpPr>
          <p:nvPr>
            <p:ph type="body" idx="1"/>
          </p:nvPr>
        </p:nvSpPr>
        <p:spPr>
          <a:xfrm>
            <a:off x="1057708" y="4747260"/>
            <a:ext cx="4680026" cy="3720465"/>
          </a:xfrm>
          <a:noFill/>
          <a:ln/>
        </p:spPr>
        <p:txBody>
          <a:bodyPr wrap="none" anchor="ctr"/>
          <a:lstStyle/>
          <a:p>
            <a:r>
              <a:rPr lang="de-DE" dirty="0" smtClean="0"/>
              <a:t>Three issues in chater 2 and three chpters discussing</a:t>
            </a:r>
            <a:r>
              <a:rPr lang="de-DE" baseline="0" dirty="0" smtClean="0"/>
              <a:t> the isses repectively.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7FA94F-1AAB-488E-BE5E-8BA5C83E2274}" type="slidenum">
              <a:rPr lang="en-US"/>
              <a:pPr/>
              <a:t>22</a:t>
            </a:fld>
            <a:endParaRPr lang="en-US"/>
          </a:p>
        </p:txBody>
      </p:sp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8FF3A-FE00-497A-8D31-94A912370595}" type="datetime1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F8825-16B3-4359-B1D0-C502586B7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04CB5-79AF-463C-9280-992A73CFC9DC}" type="datetime1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B667C-84C9-4910-9CB9-238828629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4B534-01A4-4222-A1C6-F8AA88B10B90}" type="datetime1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51E04-ECA6-4319-A7BC-12C07AB47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FFD3-56BA-42D0-965D-32A3D4FB25F7}" type="datetime1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FAF72-B63C-454B-BCDD-B3F076FA6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F6FB7-16CF-4546-9FDD-17CF15E76E6F}" type="datetime1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943C0-6DAB-43A0-9F9E-2F0C5DE2F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B4010-48BC-4534-90AE-5BFD226E7ED8}" type="datetime1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8A56F-CA34-45E4-A741-5CCE4B615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848A9-EB22-4776-B278-CED66806DA43}" type="datetime1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A62CE-BCB8-4AD6-BAE6-E7AA442B0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3A1A2-9B65-4E2A-884B-B55363264482}" type="datetime1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9951A-29E1-404A-BCFD-3B1ACAF5E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4E03A-E96D-478B-B62F-7DF65362FCD8}" type="datetime1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4E791-5107-4DD7-863B-55E25D1CF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A0FAD-1561-426F-8CF2-88F2CD5D1D96}" type="datetime1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C663A-1C32-4B13-BE20-4EBB7B5A7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BFA7E-3077-419C-B71A-CDF7B8A0FF85}" type="datetime1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5B682-8F17-4F51-A612-3813AAF00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57402-F321-45CA-834B-DB6C04057DA6}" type="datetime1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D2963-D906-4B73-86DF-E0B7C259F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B2634-EF7C-45A4-8C19-A2C42E312CDD}" type="datetime1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B702D-AC45-4DB2-83B9-045FA39EA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fld id="{BA084EE6-B351-4349-8445-C7C831602848}" type="datetime1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687424E-6B31-41F2-B79D-B83421635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jpe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Microsoft_Office_Word_97_-_2003_Document1.doc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5.jpeg"/><Relationship Id="rId5" Type="http://schemas.openxmlformats.org/officeDocument/2006/relationships/hyperlink" Target="mailto:shamsi@isb.comsats.net.pk" TargetMode="External"/><Relationship Id="rId4" Type="http://schemas.openxmlformats.org/officeDocument/2006/relationships/hyperlink" Target="http://www.pcrwr.gov.pk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610600" cy="54102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sz="3600" b="1" dirty="0" smtClean="0">
                <a:solidFill>
                  <a:srgbClr val="0017F2"/>
                </a:solidFill>
                <a:latin typeface="Arial" charset="0"/>
              </a:rPr>
              <a:t>Presentation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3600" b="1" dirty="0" smtClean="0">
                <a:solidFill>
                  <a:srgbClr val="0017F2"/>
                </a:solidFill>
                <a:latin typeface="Arial" charset="0"/>
              </a:rPr>
              <a:t>to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3600" b="1" dirty="0" smtClean="0">
                <a:solidFill>
                  <a:srgbClr val="0017F2"/>
                </a:solidFill>
                <a:latin typeface="Arial" charset="0"/>
              </a:rPr>
              <a:t>National Assembly Standing Committee on </a:t>
            </a:r>
            <a:r>
              <a:rPr lang="en-US" sz="3600" b="1" dirty="0" err="1" smtClean="0">
                <a:solidFill>
                  <a:srgbClr val="0017F2"/>
                </a:solidFill>
                <a:latin typeface="Arial" charset="0"/>
              </a:rPr>
              <a:t>S&amp;T</a:t>
            </a:r>
            <a:endParaRPr lang="en-US" sz="3600" b="1" dirty="0" smtClean="0">
              <a:solidFill>
                <a:srgbClr val="0017F2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800" b="1" dirty="0" smtClean="0">
              <a:solidFill>
                <a:srgbClr val="0017F2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3600" b="1" dirty="0" smtClean="0">
                <a:solidFill>
                  <a:srgbClr val="0017F2"/>
                </a:solidFill>
                <a:latin typeface="Arial" charset="0"/>
              </a:rPr>
              <a:t>on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3600" b="1" dirty="0" smtClean="0">
                <a:solidFill>
                  <a:srgbClr val="0017F2"/>
                </a:solidFill>
                <a:latin typeface="Arial" charset="0"/>
              </a:rPr>
              <a:t>December 19, 2014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4400" b="1" dirty="0" smtClean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b="1" dirty="0" smtClean="0">
                <a:solidFill>
                  <a:srgbClr val="009900"/>
                </a:solidFill>
                <a:latin typeface="Arial Black" pitchFamily="34" charset="0"/>
              </a:rPr>
              <a:t>Pakistan Council of Renewable Energy Technologies (PCRET)</a:t>
            </a:r>
            <a:endParaRPr lang="en-US" dirty="0" smtClean="0">
              <a:solidFill>
                <a:srgbClr val="009900"/>
              </a:solidFill>
              <a:latin typeface="Arial Black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dirty="0" smtClean="0"/>
          </a:p>
          <a:p>
            <a:pPr algn="ctr">
              <a:lnSpc>
                <a:spcPct val="80000"/>
              </a:lnSpc>
              <a:buFontTx/>
              <a:buNone/>
            </a:pPr>
            <a:endParaRPr lang="en-US" sz="12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304800" y="914400"/>
            <a:ext cx="8382000" cy="5638800"/>
          </a:xfrm>
          <a:prstGeom prst="rect">
            <a:avLst/>
          </a:prstGeom>
          <a:noFill/>
          <a:ln w="79375" cmpd="thickThin">
            <a:solidFill>
              <a:srgbClr val="F08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buNone/>
            </a:pPr>
            <a:endParaRPr lang="en-US" sz="6600" b="1" dirty="0" smtClean="0"/>
          </a:p>
          <a:p>
            <a:pPr algn="ctr">
              <a:buNone/>
            </a:pPr>
            <a:endParaRPr lang="en-US" sz="40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7200" b="1" dirty="0" err="1" smtClean="0">
                <a:solidFill>
                  <a:srgbClr val="0017F2"/>
                </a:solidFill>
              </a:rPr>
              <a:t>Photovoltaics</a:t>
            </a:r>
            <a:r>
              <a:rPr lang="en-US" sz="7200" b="1" dirty="0" smtClean="0">
                <a:solidFill>
                  <a:srgbClr val="0017F2"/>
                </a:solidFill>
              </a:rPr>
              <a:t> (PV)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ictures00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620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8" descr="Pictures00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80" y="3886200"/>
            <a:ext cx="3428920" cy="257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Pictures00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886200"/>
            <a:ext cx="3454320" cy="259074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2" name="Picture 6" descr="Pictures004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762000"/>
            <a:ext cx="3403600" cy="264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066800" y="152400"/>
            <a:ext cx="6899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200" b="1" dirty="0">
                <a:solidFill>
                  <a:srgbClr val="0000FF"/>
                </a:solidFill>
                <a:latin typeface="Arial" charset="0"/>
              </a:rPr>
              <a:t>PV Research </a:t>
            </a:r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Laboratories (old)</a:t>
            </a:r>
            <a:endParaRPr lang="en-US" sz="32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990600" y="3352800"/>
            <a:ext cx="25907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chemeClr val="accent4"/>
                </a:solidFill>
                <a:latin typeface="Arial" charset="0"/>
              </a:rPr>
              <a:t>Crystal Growth </a:t>
            </a:r>
            <a:endParaRPr lang="en-US" b="1" dirty="0">
              <a:solidFill>
                <a:schemeClr val="accent4"/>
              </a:solidFill>
              <a:latin typeface="Arial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410200" y="3352800"/>
            <a:ext cx="25907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accent4"/>
                </a:solidFill>
                <a:latin typeface="Arial" charset="0"/>
              </a:rPr>
              <a:t>Wafering</a:t>
            </a:r>
            <a:endParaRPr lang="en-US" b="1" dirty="0">
              <a:solidFill>
                <a:schemeClr val="accent4"/>
              </a:solidFill>
              <a:latin typeface="Arial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066800" y="6457890"/>
            <a:ext cx="25907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chemeClr val="accent4"/>
                </a:solidFill>
                <a:latin typeface="Arial" charset="0"/>
              </a:rPr>
              <a:t>Cell Process</a:t>
            </a:r>
            <a:endParaRPr lang="en-US" b="1" dirty="0">
              <a:solidFill>
                <a:schemeClr val="accent4"/>
              </a:solidFill>
              <a:latin typeface="Arial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5486400" y="6457890"/>
            <a:ext cx="25907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  <a:latin typeface="Arial" charset="0"/>
              </a:rPr>
              <a:t>Lamination </a:t>
            </a:r>
            <a:endParaRPr lang="en-US" b="1" dirty="0">
              <a:solidFill>
                <a:schemeClr val="accent4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457200" y="2667000"/>
            <a:ext cx="8001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481138" indent="-1481138" algn="just" eaLnBrk="0" hangingPunct="0">
              <a:spcBef>
                <a:spcPct val="20000"/>
              </a:spcBef>
            </a:pPr>
            <a:r>
              <a:rPr lang="en-US" b="1" dirty="0">
                <a:solidFill>
                  <a:srgbClr val="0017F2"/>
                </a:solidFill>
              </a:rPr>
              <a:t>Project </a:t>
            </a:r>
            <a:r>
              <a:rPr lang="en-US" b="1" dirty="0" smtClean="0">
                <a:solidFill>
                  <a:srgbClr val="0017F2"/>
                </a:solidFill>
              </a:rPr>
              <a:t>#2</a:t>
            </a:r>
            <a:r>
              <a:rPr lang="en-US" sz="2400" b="1" dirty="0" smtClean="0">
                <a:solidFill>
                  <a:srgbClr val="0017F2"/>
                </a:solidFill>
              </a:rPr>
              <a:t>.  	</a:t>
            </a:r>
            <a:r>
              <a:rPr lang="en-US" b="1" dirty="0" smtClean="0">
                <a:solidFill>
                  <a:srgbClr val="0017F2"/>
                </a:solidFill>
              </a:rPr>
              <a:t>Up Gradation of </a:t>
            </a:r>
            <a:r>
              <a:rPr lang="en-US" b="1" dirty="0">
                <a:solidFill>
                  <a:srgbClr val="0017F2"/>
                </a:solidFill>
              </a:rPr>
              <a:t>Facilities to Produce </a:t>
            </a:r>
            <a:r>
              <a:rPr lang="en-US" b="1" dirty="0" smtClean="0">
                <a:solidFill>
                  <a:srgbClr val="0017F2"/>
                </a:solidFill>
              </a:rPr>
              <a:t>Silicon Solar </a:t>
            </a:r>
            <a:r>
              <a:rPr lang="en-US" b="1" dirty="0">
                <a:solidFill>
                  <a:srgbClr val="0017F2"/>
                </a:solidFill>
              </a:rPr>
              <a:t>Cells and Modules </a:t>
            </a:r>
            <a:r>
              <a:rPr lang="en-US" b="1" dirty="0" smtClean="0">
                <a:solidFill>
                  <a:srgbClr val="0017F2"/>
                </a:solidFill>
              </a:rPr>
              <a:t>up to </a:t>
            </a:r>
            <a:r>
              <a:rPr lang="en-US" b="1" dirty="0">
                <a:solidFill>
                  <a:srgbClr val="0017F2"/>
                </a:solidFill>
              </a:rPr>
              <a:t>80 kW Annual </a:t>
            </a:r>
            <a:r>
              <a:rPr lang="en-US" b="1" dirty="0" smtClean="0">
                <a:solidFill>
                  <a:srgbClr val="0017F2"/>
                </a:solidFill>
              </a:rPr>
              <a:t>Capacity</a:t>
            </a:r>
            <a:endParaRPr lang="en-US" b="1" dirty="0">
              <a:solidFill>
                <a:srgbClr val="0017F2"/>
              </a:solidFill>
            </a:endParaRPr>
          </a:p>
          <a:p>
            <a:pPr marL="290513" indent="-290513" algn="just" eaLnBrk="0" hangingPunct="0">
              <a:spcBef>
                <a:spcPct val="20000"/>
              </a:spcBef>
            </a:pPr>
            <a:r>
              <a:rPr lang="en-US" b="1" dirty="0" smtClean="0"/>
              <a:t>Project </a:t>
            </a:r>
            <a:r>
              <a:rPr lang="en-US" b="1" dirty="0"/>
              <a:t>Cost		</a:t>
            </a:r>
            <a:r>
              <a:rPr lang="en-US" b="1" dirty="0" smtClean="0"/>
              <a:t>:  </a:t>
            </a:r>
            <a:r>
              <a:rPr lang="en-US" dirty="0" err="1" smtClean="0"/>
              <a:t>Rs</a:t>
            </a:r>
            <a:r>
              <a:rPr lang="en-US" dirty="0"/>
              <a:t>. 418.498 Million </a:t>
            </a:r>
          </a:p>
          <a:p>
            <a:pPr marL="290513" indent="-290513" algn="just" eaLnBrk="0" hangingPunct="0">
              <a:spcBef>
                <a:spcPct val="20000"/>
              </a:spcBef>
            </a:pPr>
            <a:r>
              <a:rPr lang="en-US" b="1" dirty="0" smtClean="0"/>
              <a:t>Project </a:t>
            </a:r>
            <a:r>
              <a:rPr lang="en-US" b="1" dirty="0"/>
              <a:t>Starting  Date	:</a:t>
            </a:r>
            <a:r>
              <a:rPr lang="en-US" dirty="0"/>
              <a:t>  01.01.2007</a:t>
            </a:r>
          </a:p>
          <a:p>
            <a:pPr marL="290513" indent="-290513" algn="just" eaLnBrk="0" hangingPunct="0">
              <a:spcBef>
                <a:spcPct val="20000"/>
              </a:spcBef>
            </a:pPr>
            <a:r>
              <a:rPr lang="en-US" b="1" dirty="0"/>
              <a:t>Project Completion Date	:</a:t>
            </a:r>
            <a:r>
              <a:rPr lang="en-US" dirty="0"/>
              <a:t> </a:t>
            </a:r>
            <a:r>
              <a:rPr lang="en-US" dirty="0" smtClean="0"/>
              <a:t> 30</a:t>
            </a:r>
            <a:r>
              <a:rPr lang="en-US" baseline="30000" dirty="0" smtClean="0"/>
              <a:t>th</a:t>
            </a:r>
            <a:r>
              <a:rPr lang="en-US" dirty="0" smtClean="0"/>
              <a:t>  June, 2014</a:t>
            </a:r>
            <a:endParaRPr lang="en-US" dirty="0"/>
          </a:p>
          <a:p>
            <a:pPr marL="290513" indent="-290513" algn="just" eaLnBrk="0" hangingPunct="0">
              <a:spcBef>
                <a:spcPct val="20000"/>
              </a:spcBef>
            </a:pPr>
            <a:r>
              <a:rPr lang="en-US" dirty="0"/>
              <a:t>   </a:t>
            </a:r>
            <a:endParaRPr lang="en-US" b="1" dirty="0"/>
          </a:p>
          <a:p>
            <a:pPr marL="290513" indent="-290513" algn="just" eaLnBrk="0" hangingPunct="0">
              <a:spcBef>
                <a:spcPct val="20000"/>
              </a:spcBef>
            </a:pPr>
            <a:endParaRPr lang="en-US" dirty="0"/>
          </a:p>
          <a:p>
            <a:pPr marL="290513" indent="-290513" algn="just" eaLnBrk="0" hangingPunct="0">
              <a:spcBef>
                <a:spcPct val="20000"/>
              </a:spcBef>
            </a:pPr>
            <a:endParaRPr lang="en-US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457200" y="4572001"/>
            <a:ext cx="8001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597025" indent="-1597025" algn="just"/>
            <a:r>
              <a:rPr lang="en-US" b="1" dirty="0" smtClean="0">
                <a:solidFill>
                  <a:srgbClr val="0017F2"/>
                </a:solidFill>
              </a:rPr>
              <a:t>Project  #3. 	Up Gradation and Extension </a:t>
            </a:r>
            <a:r>
              <a:rPr lang="en-US" b="1" dirty="0">
                <a:solidFill>
                  <a:srgbClr val="0017F2"/>
                </a:solidFill>
              </a:rPr>
              <a:t>of PCRET Facilities </a:t>
            </a:r>
            <a:r>
              <a:rPr lang="en-US" b="1" dirty="0" smtClean="0">
                <a:solidFill>
                  <a:srgbClr val="0017F2"/>
                </a:solidFill>
              </a:rPr>
              <a:t>at </a:t>
            </a:r>
            <a:r>
              <a:rPr lang="en-US" b="1" dirty="0">
                <a:solidFill>
                  <a:srgbClr val="0017F2"/>
                </a:solidFill>
              </a:rPr>
              <a:t>Islamabad Center</a:t>
            </a:r>
          </a:p>
          <a:p>
            <a:pPr algn="l"/>
            <a:r>
              <a:rPr lang="en-US" b="1" dirty="0" smtClean="0"/>
              <a:t>Project Cost:  		:  </a:t>
            </a:r>
            <a:r>
              <a:rPr lang="en-US" dirty="0" err="1" smtClean="0"/>
              <a:t>Rs</a:t>
            </a:r>
            <a:r>
              <a:rPr lang="en-US" dirty="0"/>
              <a:t>. 418.736 Million (original) </a:t>
            </a:r>
          </a:p>
          <a:p>
            <a:pPr algn="l"/>
            <a:r>
              <a:rPr lang="en-US" dirty="0" smtClean="0"/>
              <a:t>			   </a:t>
            </a:r>
            <a:r>
              <a:rPr lang="en-US" dirty="0" err="1" smtClean="0"/>
              <a:t>Rs</a:t>
            </a:r>
            <a:r>
              <a:rPr lang="en-US" dirty="0"/>
              <a:t>. 276.304 Million (Revised)</a:t>
            </a:r>
          </a:p>
          <a:p>
            <a:pPr marL="290513" indent="-290513" algn="just" eaLnBrk="0" hangingPunct="0">
              <a:spcBef>
                <a:spcPct val="20000"/>
              </a:spcBef>
            </a:pPr>
            <a:r>
              <a:rPr lang="en-US" b="1" dirty="0" smtClean="0"/>
              <a:t>Project Starting  Date	:</a:t>
            </a:r>
            <a:r>
              <a:rPr lang="en-US" dirty="0" smtClean="0"/>
              <a:t>  October, 2007</a:t>
            </a:r>
          </a:p>
          <a:p>
            <a:pPr marL="290513" indent="-290513" algn="just" eaLnBrk="0" hangingPunct="0">
              <a:spcBef>
                <a:spcPct val="20000"/>
              </a:spcBef>
            </a:pPr>
            <a:r>
              <a:rPr lang="en-US" b="1" dirty="0" smtClean="0"/>
              <a:t>Project Completion Date	:</a:t>
            </a:r>
            <a:r>
              <a:rPr lang="en-US" dirty="0" smtClean="0"/>
              <a:t>  Expected  (30</a:t>
            </a:r>
            <a:r>
              <a:rPr lang="en-US" baseline="30000" dirty="0" smtClean="0"/>
              <a:t>th</a:t>
            </a:r>
            <a:r>
              <a:rPr lang="en-US" dirty="0" smtClean="0"/>
              <a:t>  June, 2015)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838200"/>
            <a:ext cx="7924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4175" indent="-1654175" algn="just">
              <a:buNone/>
            </a:pPr>
            <a:r>
              <a:rPr lang="en-US" b="1" dirty="0" smtClean="0">
                <a:solidFill>
                  <a:srgbClr val="0017F2"/>
                </a:solidFill>
              </a:rPr>
              <a:t>Project#1: 	Testing Laboratory for Photovoltaic (PV) and Solar Thermal Appliances </a:t>
            </a:r>
            <a:endParaRPr lang="en-US" dirty="0" smtClean="0">
              <a:solidFill>
                <a:srgbClr val="0017F2"/>
              </a:solidFill>
            </a:endParaRPr>
          </a:p>
          <a:p>
            <a:pPr marL="290513" indent="-290513" algn="just" eaLnBrk="0" hangingPunct="0">
              <a:spcBef>
                <a:spcPct val="20000"/>
              </a:spcBef>
            </a:pPr>
            <a:r>
              <a:rPr lang="en-US" b="1" dirty="0" smtClean="0"/>
              <a:t>Project Cost		:  </a:t>
            </a:r>
            <a:r>
              <a:rPr lang="en-US" dirty="0" err="1" smtClean="0"/>
              <a:t>Rs</a:t>
            </a:r>
            <a:r>
              <a:rPr lang="en-US" dirty="0" smtClean="0"/>
              <a:t>. 21.00 Million </a:t>
            </a:r>
          </a:p>
          <a:p>
            <a:pPr marL="290513" indent="-290513" algn="just" eaLnBrk="0" hangingPunct="0">
              <a:spcBef>
                <a:spcPct val="20000"/>
              </a:spcBef>
            </a:pPr>
            <a:r>
              <a:rPr lang="en-US" b="1" dirty="0" smtClean="0"/>
              <a:t>Project Starting  Date	:</a:t>
            </a:r>
            <a:r>
              <a:rPr lang="en-US" dirty="0" smtClean="0"/>
              <a:t>  Dec, 2004</a:t>
            </a:r>
          </a:p>
          <a:p>
            <a:pPr marL="290513" indent="-290513" algn="just" eaLnBrk="0" hangingPunct="0">
              <a:spcBef>
                <a:spcPct val="20000"/>
              </a:spcBef>
            </a:pPr>
            <a:r>
              <a:rPr lang="en-US" b="1" dirty="0" smtClean="0"/>
              <a:t>Project Completion Date	:</a:t>
            </a:r>
            <a:r>
              <a:rPr lang="en-US" dirty="0" smtClean="0"/>
              <a:t>  Dec, 2007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05000" y="0"/>
            <a:ext cx="43828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0017F2"/>
                </a:solidFill>
              </a:rPr>
              <a:t>PSDP</a:t>
            </a:r>
            <a:r>
              <a:rPr lang="en-US" sz="3600" b="1" dirty="0" smtClean="0">
                <a:solidFill>
                  <a:srgbClr val="0017F2"/>
                </a:solidFill>
              </a:rPr>
              <a:t> Projects  of PV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3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000" y="838200"/>
            <a:ext cx="3860800" cy="2895600"/>
          </a:xfrm>
          <a:prstGeom prst="rect">
            <a:avLst/>
          </a:prstGeom>
        </p:spPr>
      </p:pic>
      <p:pic>
        <p:nvPicPr>
          <p:cNvPr id="5" name="Picture 4" descr="DSC043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838200"/>
            <a:ext cx="3860800" cy="2895600"/>
          </a:xfrm>
          <a:prstGeom prst="rect">
            <a:avLst/>
          </a:prstGeom>
        </p:spPr>
      </p:pic>
      <p:pic>
        <p:nvPicPr>
          <p:cNvPr id="6" name="Picture 5" descr="DSC043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3810000"/>
            <a:ext cx="3886200" cy="28575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4800" y="0"/>
            <a:ext cx="8077200" cy="685800"/>
          </a:xfrm>
          <a:prstGeom prst="rect">
            <a:avLst/>
          </a:prstGeom>
        </p:spPr>
        <p:txBody>
          <a:bodyPr/>
          <a:lstStyle/>
          <a:p>
            <a:pPr lvl="0" eaLnBrk="0" hangingPunct="0"/>
            <a:r>
              <a:rPr lang="en-US" sz="2800" b="1" dirty="0" smtClean="0">
                <a:solidFill>
                  <a:srgbClr val="0017F2"/>
                </a:solidFill>
              </a:rPr>
              <a:t>Testing Lab for PV and Solar Thermal Appliances</a:t>
            </a:r>
            <a:endParaRPr kumimoji="0" lang="en-US" sz="2800" b="1" i="0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IMG_20141211_1601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829050"/>
            <a:ext cx="3835400" cy="28765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4800" y="0"/>
            <a:ext cx="8077200" cy="685800"/>
          </a:xfrm>
          <a:prstGeom prst="rect">
            <a:avLst/>
          </a:prstGeom>
        </p:spPr>
        <p:txBody>
          <a:bodyPr/>
          <a:lstStyle/>
          <a:p>
            <a:pPr lvl="0" eaLnBrk="0" hangingPunct="0"/>
            <a:r>
              <a:rPr lang="en-US" sz="2800" b="1" dirty="0" smtClean="0">
                <a:solidFill>
                  <a:srgbClr val="0017F2"/>
                </a:solidFill>
              </a:rPr>
              <a:t>Testing Lab for PV and Solar Thermal Appliances</a:t>
            </a:r>
            <a:endParaRPr kumimoji="0" lang="en-US" sz="2800" b="1" i="0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Content Placeholder 7" descr="test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295400"/>
            <a:ext cx="8153400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l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2800" dirty="0" smtClean="0"/>
              <a:t>PV Cell Testing</a:t>
            </a:r>
          </a:p>
          <a:p>
            <a:pPr marL="285750" lvl="0" indent="-285750" algn="l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2800" dirty="0" smtClean="0"/>
              <a:t>PV Module Testing</a:t>
            </a:r>
          </a:p>
          <a:p>
            <a:pPr marL="285750" lvl="0" indent="-285750" algn="l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2800" dirty="0" smtClean="0"/>
              <a:t>PV Module Electro Luminescence Testing</a:t>
            </a:r>
          </a:p>
          <a:p>
            <a:pPr marL="285750" lvl="0" indent="-285750" algn="l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2800" dirty="0" smtClean="0"/>
              <a:t>Solar Flat Plate Geyser Testing</a:t>
            </a:r>
          </a:p>
          <a:p>
            <a:pPr marL="285750" lvl="0" indent="-285750" algn="l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2800" dirty="0" smtClean="0"/>
              <a:t>Solar Evacuated Tube Geyser Testing</a:t>
            </a:r>
          </a:p>
          <a:p>
            <a:pPr marL="285750" lvl="0" indent="-285750" algn="l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2800" dirty="0" smtClean="0"/>
              <a:t>Solar Inverter Testing</a:t>
            </a:r>
          </a:p>
          <a:p>
            <a:pPr marL="285750" lvl="0" indent="-285750" algn="l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2800" dirty="0" smtClean="0"/>
              <a:t>Solar Charge Controller Testing</a:t>
            </a:r>
          </a:p>
          <a:p>
            <a:pPr marL="285750" lvl="0" indent="-285750" algn="l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2800" dirty="0" smtClean="0"/>
              <a:t>LED Lights Testing</a:t>
            </a:r>
          </a:p>
          <a:p>
            <a:pPr marL="285750" lvl="0" indent="-285750" algn="l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3200" dirty="0" smtClean="0"/>
              <a:t>Battery Testing</a:t>
            </a:r>
          </a:p>
          <a:p>
            <a:pPr marL="285750" lvl="0" indent="-285750" algn="l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3200" dirty="0" smtClean="0"/>
              <a:t>Battery Electrolyte (Specific Gravity) Testing</a:t>
            </a:r>
          </a:p>
          <a:p>
            <a:pPr marL="285750" lvl="0" indent="-285750" algn="l">
              <a:spcBef>
                <a:spcPts val="900"/>
              </a:spcBef>
              <a:buFont typeface="Wingdings" pitchFamily="2" charset="2"/>
              <a:buChar char="Ø"/>
            </a:pPr>
            <a:endParaRPr lang="en-US" sz="32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800" y="0"/>
            <a:ext cx="8077200" cy="685800"/>
          </a:xfrm>
          <a:prstGeom prst="rect">
            <a:avLst/>
          </a:prstGeom>
        </p:spPr>
        <p:txBody>
          <a:bodyPr/>
          <a:lstStyle/>
          <a:p>
            <a:pPr lvl="0" eaLnBrk="0" hangingPunct="0"/>
            <a:r>
              <a:rPr lang="en-US" sz="2800" b="1" dirty="0" smtClean="0">
                <a:solidFill>
                  <a:srgbClr val="0017F2"/>
                </a:solidFill>
              </a:rPr>
              <a:t>Testing Lab for PV and Solar Thermal Appliances</a:t>
            </a:r>
          </a:p>
          <a:p>
            <a:pPr lvl="0" eaLnBrk="0" hangingPunct="0"/>
            <a:endParaRPr lang="en-US" sz="2800" b="1" dirty="0" smtClean="0">
              <a:solidFill>
                <a:srgbClr val="0017F2"/>
              </a:solidFill>
            </a:endParaRPr>
          </a:p>
          <a:p>
            <a:pPr lvl="0" eaLnBrk="0" hangingPunct="0"/>
            <a:r>
              <a:rPr lang="en-US" sz="2800" b="1" kern="0" dirty="0" smtClean="0">
                <a:solidFill>
                  <a:srgbClr val="0017F2"/>
                </a:solidFill>
                <a:latin typeface="+mj-lt"/>
                <a:ea typeface="+mj-ea"/>
                <a:cs typeface="+mj-cs"/>
              </a:rPr>
              <a:t>Standard: </a:t>
            </a:r>
            <a:r>
              <a:rPr kumimoji="0" lang="en-US" sz="2800" b="1" i="0" strike="noStrike" kern="0" cap="none" spc="0" normalizeH="0" baseline="0" noProof="0" dirty="0" smtClean="0">
                <a:ln>
                  <a:noFill/>
                </a:ln>
                <a:solidFill>
                  <a:srgbClr val="0017F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ISO/IEC-17025 (under process)</a:t>
            </a:r>
            <a:endParaRPr kumimoji="0" lang="en-US" sz="2800" b="1" i="0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838200"/>
            <a:ext cx="8153400" cy="590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Companies/</a:t>
            </a:r>
            <a:r>
              <a:rPr lang="en-GB" sz="2400" b="1" dirty="0" err="1" smtClean="0"/>
              <a:t>NGO’s</a:t>
            </a:r>
            <a:r>
              <a:rPr lang="en-GB" sz="2400" b="1" dirty="0" smtClean="0"/>
              <a:t>/</a:t>
            </a:r>
            <a:r>
              <a:rPr lang="en-GB" sz="2400" b="1" dirty="0" err="1" smtClean="0"/>
              <a:t>GO’s</a:t>
            </a:r>
            <a:r>
              <a:rPr lang="en-GB" sz="2400" b="1" dirty="0" smtClean="0"/>
              <a:t> to which PCRET has Provided Testing Services</a:t>
            </a:r>
            <a:endParaRPr lang="en-US" sz="2400" b="1" dirty="0" smtClean="0"/>
          </a:p>
          <a:p>
            <a:pPr algn="l"/>
            <a:r>
              <a:rPr lang="en-GB" sz="1800" b="1" u="sng" dirty="0" err="1" smtClean="0"/>
              <a:t>S.No</a:t>
            </a:r>
            <a:r>
              <a:rPr lang="en-GB" sz="1800" b="1" u="sng" dirty="0" smtClean="0"/>
              <a:t>.</a:t>
            </a:r>
            <a:r>
              <a:rPr lang="en-GB" sz="1800" b="1" dirty="0" smtClean="0"/>
              <a:t>              </a:t>
            </a:r>
            <a:r>
              <a:rPr lang="en-GB" sz="1800" b="1" u="sng" dirty="0" smtClean="0"/>
              <a:t>Organization</a:t>
            </a:r>
            <a:r>
              <a:rPr lang="en-GB" sz="1800" b="1" dirty="0" smtClean="0"/>
              <a:t>                             		</a:t>
            </a:r>
            <a:r>
              <a:rPr lang="en-GB" sz="1800" b="1" u="sng" dirty="0" smtClean="0"/>
              <a:t>Testing Service Provided</a:t>
            </a:r>
            <a:endParaRPr lang="en-US" sz="1800" b="1" dirty="0" smtClean="0"/>
          </a:p>
          <a:p>
            <a:pPr algn="l">
              <a:spcBef>
                <a:spcPts val="1200"/>
              </a:spcBef>
            </a:pPr>
            <a:r>
              <a:rPr lang="en-GB" sz="1800" dirty="0" smtClean="0"/>
              <a:t>1.    M/s PV Silicon Technologies, Lahore 		PV Module Testing</a:t>
            </a:r>
            <a:endParaRPr lang="en-US" sz="1800" dirty="0" smtClean="0"/>
          </a:p>
          <a:p>
            <a:pPr algn="l">
              <a:spcBef>
                <a:spcPts val="1200"/>
              </a:spcBef>
            </a:pPr>
            <a:r>
              <a:rPr lang="en-GB" sz="1800" dirty="0" smtClean="0"/>
              <a:t>2.    M/s Tesla Industries Ltd. Islamabad 		PV Module Testing</a:t>
            </a:r>
            <a:endParaRPr lang="en-US" sz="1800" dirty="0" smtClean="0"/>
          </a:p>
          <a:p>
            <a:pPr algn="l">
              <a:spcBef>
                <a:spcPts val="1200"/>
              </a:spcBef>
            </a:pPr>
            <a:r>
              <a:rPr lang="en-GB" sz="1800" dirty="0" smtClean="0"/>
              <a:t>3.    M/s Ace Quality Plus, Pvt. Ltd., Rawalpindi	 	Solar Geyser Testing</a:t>
            </a:r>
            <a:endParaRPr lang="en-US" sz="1800" dirty="0" smtClean="0"/>
          </a:p>
          <a:p>
            <a:pPr algn="l">
              <a:spcBef>
                <a:spcPts val="1200"/>
              </a:spcBef>
            </a:pPr>
            <a:r>
              <a:rPr lang="en-GB" sz="1800" dirty="0" smtClean="0"/>
              <a:t>4.    M/s </a:t>
            </a:r>
            <a:r>
              <a:rPr lang="en-GB" sz="1800" dirty="0" err="1" smtClean="0"/>
              <a:t>Solaratics</a:t>
            </a:r>
            <a:r>
              <a:rPr lang="en-GB" sz="1800" dirty="0" smtClean="0"/>
              <a:t>, F-8, Islamabad			PV Module Testing</a:t>
            </a:r>
            <a:endParaRPr lang="en-US" sz="1800" dirty="0" smtClean="0"/>
          </a:p>
          <a:p>
            <a:pPr algn="l">
              <a:spcBef>
                <a:spcPts val="1200"/>
              </a:spcBef>
            </a:pPr>
            <a:r>
              <a:rPr lang="en-GB" sz="1800" dirty="0" smtClean="0"/>
              <a:t>5.    M/s </a:t>
            </a:r>
            <a:r>
              <a:rPr lang="en-GB" sz="1800" dirty="0" err="1" smtClean="0"/>
              <a:t>MAHASA</a:t>
            </a:r>
            <a:r>
              <a:rPr lang="en-GB" sz="1800" dirty="0" smtClean="0"/>
              <a:t> PAKISTAN, </a:t>
            </a:r>
            <a:r>
              <a:rPr lang="en-GB" sz="1800" dirty="0" err="1" smtClean="0"/>
              <a:t>Saddar</a:t>
            </a:r>
            <a:r>
              <a:rPr lang="en-GB" sz="1800" dirty="0" smtClean="0"/>
              <a:t>, Rawalpindi     	PV Module Testing</a:t>
            </a:r>
            <a:endParaRPr lang="en-US" sz="1800" dirty="0" smtClean="0"/>
          </a:p>
          <a:p>
            <a:pPr algn="l">
              <a:spcBef>
                <a:spcPts val="1200"/>
              </a:spcBef>
            </a:pPr>
            <a:r>
              <a:rPr lang="en-GB" sz="1800" dirty="0" smtClean="0"/>
              <a:t>6.    M/s 752 </a:t>
            </a:r>
            <a:r>
              <a:rPr lang="en-GB" sz="1800" dirty="0" err="1" smtClean="0"/>
              <a:t>CTE</a:t>
            </a:r>
            <a:r>
              <a:rPr lang="en-GB" sz="1800" dirty="0" smtClean="0"/>
              <a:t> C/O HQ 494 </a:t>
            </a:r>
            <a:r>
              <a:rPr lang="en-GB" sz="1800" dirty="0" err="1" smtClean="0"/>
              <a:t>FWO</a:t>
            </a:r>
            <a:r>
              <a:rPr lang="en-GB" sz="1800" dirty="0" smtClean="0"/>
              <a:t>, Karachi		PV Module Testing</a:t>
            </a:r>
            <a:endParaRPr lang="en-US" sz="1800" dirty="0" smtClean="0"/>
          </a:p>
          <a:p>
            <a:pPr algn="l">
              <a:spcBef>
                <a:spcPts val="1200"/>
              </a:spcBef>
            </a:pPr>
            <a:r>
              <a:rPr lang="en-GB" sz="1800" dirty="0" smtClean="0"/>
              <a:t>7.    M/s Directorate of Alternative Energy, Energy 	Solar Energy </a:t>
            </a:r>
            <a:endParaRPr lang="en-US" sz="1800" dirty="0" smtClean="0"/>
          </a:p>
          <a:p>
            <a:pPr algn="l"/>
            <a:r>
              <a:rPr lang="en-GB" sz="1800" dirty="0" smtClean="0"/>
              <a:t>       Department, Government of </a:t>
            </a:r>
            <a:r>
              <a:rPr lang="en-GB" sz="1800" dirty="0" err="1" smtClean="0"/>
              <a:t>Sindh</a:t>
            </a:r>
            <a:r>
              <a:rPr lang="en-GB" sz="1800" dirty="0" smtClean="0"/>
              <a:t>, Karachi		Components/Products  						Testing  ( i.e. PV Module, </a:t>
            </a:r>
          </a:p>
          <a:p>
            <a:pPr algn="l"/>
            <a:r>
              <a:rPr lang="en-GB" sz="1800" dirty="0" smtClean="0"/>
              <a:t>						Solar Inverter, Solar </a:t>
            </a:r>
          </a:p>
          <a:p>
            <a:pPr algn="l"/>
            <a:r>
              <a:rPr lang="en-GB" sz="1800" dirty="0" smtClean="0"/>
              <a:t>						Charge Controller, </a:t>
            </a:r>
          </a:p>
          <a:p>
            <a:pPr algn="l"/>
            <a:r>
              <a:rPr lang="en-GB" sz="1800" dirty="0" smtClean="0"/>
              <a:t>						Batteries, LED Lights</a:t>
            </a:r>
            <a:endParaRPr lang="en-US" sz="1800" dirty="0" smtClean="0"/>
          </a:p>
          <a:p>
            <a:pPr marL="285750" lvl="0" indent="-285750" algn="l">
              <a:spcBef>
                <a:spcPts val="900"/>
              </a:spcBef>
              <a:buFont typeface="Wingdings" pitchFamily="2" charset="2"/>
              <a:buChar char="Ø"/>
            </a:pPr>
            <a:endParaRPr lang="en-US" sz="18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800" y="0"/>
            <a:ext cx="8077200" cy="685800"/>
          </a:xfrm>
          <a:prstGeom prst="rect">
            <a:avLst/>
          </a:prstGeom>
        </p:spPr>
        <p:txBody>
          <a:bodyPr/>
          <a:lstStyle/>
          <a:p>
            <a:pPr lvl="0" eaLnBrk="0" hangingPunct="0"/>
            <a:r>
              <a:rPr lang="en-US" sz="2800" b="1" dirty="0" smtClean="0">
                <a:solidFill>
                  <a:srgbClr val="0017F2"/>
                </a:solidFill>
              </a:rPr>
              <a:t>Testing Lab for PV and Solar Thermal Appliances</a:t>
            </a:r>
          </a:p>
          <a:p>
            <a:pPr lvl="0" eaLnBrk="0" hangingPunct="0"/>
            <a:endParaRPr lang="en-US" sz="2800" b="1" dirty="0" smtClean="0">
              <a:solidFill>
                <a:srgbClr val="0017F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ubtitle 6"/>
          <p:cNvSpPr>
            <a:spLocks noGrp="1"/>
          </p:cNvSpPr>
          <p:nvPr>
            <p:ph type="subTitle" idx="1"/>
          </p:nvPr>
        </p:nvSpPr>
        <p:spPr>
          <a:xfrm>
            <a:off x="838200" y="1295400"/>
            <a:ext cx="8458200" cy="5181600"/>
          </a:xfrm>
        </p:spPr>
        <p:txBody>
          <a:bodyPr>
            <a:normAutofit/>
          </a:bodyPr>
          <a:lstStyle/>
          <a:p>
            <a:pPr algn="just"/>
            <a:r>
              <a:rPr lang="en-US" sz="2400" dirty="0" smtClean="0"/>
              <a:t> </a:t>
            </a:r>
          </a:p>
          <a:p>
            <a:pPr algn="l"/>
            <a:endParaRPr lang="en-US" dirty="0" smtClean="0"/>
          </a:p>
        </p:txBody>
      </p:sp>
      <p:pic>
        <p:nvPicPr>
          <p:cNvPr id="12" name="Content Placeholder 4" descr="Solar system 1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914400"/>
            <a:ext cx="3505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143000" y="0"/>
            <a:ext cx="6899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PV </a:t>
            </a:r>
            <a:r>
              <a:rPr lang="en-US" sz="3200" b="1" dirty="0">
                <a:solidFill>
                  <a:srgbClr val="0000FF"/>
                </a:solidFill>
                <a:latin typeface="Arial" charset="0"/>
              </a:rPr>
              <a:t>Research </a:t>
            </a:r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Laboratories (new)</a:t>
            </a:r>
            <a:endParaRPr lang="en-US" sz="32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581400" y="6324600"/>
            <a:ext cx="25907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chemeClr val="accent4"/>
                </a:solidFill>
                <a:latin typeface="Arial" charset="0"/>
              </a:rPr>
              <a:t>Crystal Growth </a:t>
            </a:r>
            <a:endParaRPr lang="en-US" b="1" dirty="0">
              <a:solidFill>
                <a:schemeClr val="accent4"/>
              </a:solidFill>
              <a:latin typeface="Arial" charset="0"/>
            </a:endParaRPr>
          </a:p>
        </p:txBody>
      </p:sp>
      <p:pic>
        <p:nvPicPr>
          <p:cNvPr id="24" name="Content Placeholder 4" descr="CGCP 0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733800"/>
            <a:ext cx="299311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Content Placeholder 5" descr="CGCP 0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990600"/>
            <a:ext cx="298174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fzal Hussain\Desktop\DSC011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657600"/>
            <a:ext cx="3758806" cy="2819400"/>
          </a:xfrm>
          <a:prstGeom prst="rect">
            <a:avLst/>
          </a:prstGeom>
          <a:noFill/>
        </p:spPr>
      </p:pic>
      <p:pic>
        <p:nvPicPr>
          <p:cNvPr id="4099" name="Picture 3" descr="C:\Users\Afzal Hussain\Desktop\DSC011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762000"/>
            <a:ext cx="3758806" cy="2819400"/>
          </a:xfrm>
          <a:prstGeom prst="rect">
            <a:avLst/>
          </a:prstGeom>
          <a:noFill/>
        </p:spPr>
      </p:pic>
      <p:pic>
        <p:nvPicPr>
          <p:cNvPr id="4100" name="Picture 4" descr="C:\Users\Afzal Hussain\Desktop\DSC011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762000"/>
            <a:ext cx="3758806" cy="2819400"/>
          </a:xfrm>
          <a:prstGeom prst="rect">
            <a:avLst/>
          </a:prstGeom>
          <a:noFill/>
        </p:spPr>
      </p:pic>
      <p:pic>
        <p:nvPicPr>
          <p:cNvPr id="4101" name="Picture 5" descr="C:\Users\Afzal Hussain\Desktop\DSC011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657600"/>
            <a:ext cx="3758806" cy="2819400"/>
          </a:xfrm>
          <a:prstGeom prst="rect">
            <a:avLst/>
          </a:prstGeom>
          <a:noFill/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276600" y="6457890"/>
            <a:ext cx="25907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accent4"/>
                </a:solidFill>
                <a:latin typeface="Arial" charset="0"/>
              </a:rPr>
              <a:t>Wafering</a:t>
            </a:r>
            <a:r>
              <a:rPr lang="en-US" b="1" dirty="0" smtClean="0">
                <a:solidFill>
                  <a:schemeClr val="accent4"/>
                </a:solidFill>
                <a:latin typeface="Arial" charset="0"/>
              </a:rPr>
              <a:t> </a:t>
            </a:r>
            <a:endParaRPr lang="en-US" b="1" dirty="0">
              <a:solidFill>
                <a:schemeClr val="accent4"/>
              </a:solidFill>
              <a:latin typeface="Arial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0"/>
            <a:ext cx="6899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PV </a:t>
            </a:r>
            <a:r>
              <a:rPr lang="en-US" sz="3200" b="1" dirty="0">
                <a:solidFill>
                  <a:srgbClr val="0000FF"/>
                </a:solidFill>
                <a:latin typeface="Arial" charset="0"/>
              </a:rPr>
              <a:t>Research </a:t>
            </a:r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Laboratories (new)</a:t>
            </a:r>
            <a:endParaRPr lang="en-US" sz="3200" b="1" dirty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fzal Hussain\Desktop\DSC01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8200"/>
            <a:ext cx="3751988" cy="2814286"/>
          </a:xfrm>
          <a:prstGeom prst="rect">
            <a:avLst/>
          </a:prstGeom>
          <a:noFill/>
        </p:spPr>
      </p:pic>
      <p:pic>
        <p:nvPicPr>
          <p:cNvPr id="1026" name="Picture 2" descr="D:\Current files\DST 12 12\December 2013\DSC0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33800"/>
            <a:ext cx="3685407" cy="2764346"/>
          </a:xfrm>
          <a:prstGeom prst="rect">
            <a:avLst/>
          </a:prstGeom>
          <a:noFill/>
        </p:spPr>
      </p:pic>
      <p:pic>
        <p:nvPicPr>
          <p:cNvPr id="1028" name="Picture 4" descr="D:\Current files\DST 12 12\December 2013\DSC012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838200"/>
            <a:ext cx="3685408" cy="2764346"/>
          </a:xfrm>
          <a:prstGeom prst="rect">
            <a:avLst/>
          </a:prstGeom>
          <a:noFill/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477392" y="6457890"/>
            <a:ext cx="25907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  <a:latin typeface="Arial" charset="0"/>
              </a:rPr>
              <a:t>Cell Process</a:t>
            </a:r>
            <a:endParaRPr lang="en-US" b="1" dirty="0">
              <a:solidFill>
                <a:schemeClr val="accent4"/>
              </a:solidFill>
              <a:latin typeface="Arial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143000" y="0"/>
            <a:ext cx="6899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PV </a:t>
            </a:r>
            <a:r>
              <a:rPr lang="en-US" sz="3200" b="1" dirty="0">
                <a:solidFill>
                  <a:srgbClr val="0000FF"/>
                </a:solidFill>
                <a:latin typeface="Arial" charset="0"/>
              </a:rPr>
              <a:t>Research </a:t>
            </a:r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Laboratories (new)</a:t>
            </a:r>
            <a:endParaRPr lang="en-US" sz="32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7" name="Picture 6" descr="DSC043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800" y="3733800"/>
            <a:ext cx="3733800" cy="2743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81000" y="1295400"/>
            <a:ext cx="8382000" cy="550919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4" tIns="45717" rIns="91434" bIns="45717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chemeClr val="bg1">
                    <a:lumMod val="10000"/>
                  </a:schemeClr>
                </a:solidFill>
              </a:rPr>
              <a:t>PCRET </a:t>
            </a:r>
            <a:endParaRPr lang="en-US" sz="36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pPr>
              <a:defRPr/>
            </a:pPr>
            <a:r>
              <a:rPr lang="en-US" sz="3600" b="1" dirty="0" smtClean="0">
                <a:solidFill>
                  <a:schemeClr val="bg1">
                    <a:lumMod val="10000"/>
                  </a:schemeClr>
                </a:solidFill>
              </a:rPr>
              <a:t>Established 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</a:rPr>
              <a:t>on  8</a:t>
            </a:r>
            <a:r>
              <a:rPr lang="en-US" sz="3600" b="1" baseline="30000" dirty="0">
                <a:solidFill>
                  <a:schemeClr val="bg1">
                    <a:lumMod val="10000"/>
                  </a:schemeClr>
                </a:solidFill>
              </a:rPr>
              <a:t>th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</a:rPr>
              <a:t> May, </a:t>
            </a:r>
            <a:r>
              <a:rPr lang="en-US" sz="3600" b="1" dirty="0" smtClean="0">
                <a:solidFill>
                  <a:schemeClr val="bg1">
                    <a:lumMod val="10000"/>
                  </a:schemeClr>
                </a:solidFill>
              </a:rPr>
              <a:t>2001</a:t>
            </a:r>
          </a:p>
          <a:p>
            <a:pPr>
              <a:defRPr/>
            </a:pPr>
            <a:endParaRPr lang="en-US" sz="28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pPr>
              <a:defRPr/>
            </a:pP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By merging </a:t>
            </a:r>
          </a:p>
          <a:p>
            <a:pPr>
              <a:defRPr/>
            </a:pPr>
            <a:endParaRPr lang="en-US" sz="28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pPr>
              <a:defRPr/>
            </a:pP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NIST   </a:t>
            </a:r>
          </a:p>
          <a:p>
            <a:pPr>
              <a:defRPr/>
            </a:pP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National Institute of Silicon Technology      </a:t>
            </a:r>
          </a:p>
          <a:p>
            <a:pPr>
              <a:defRPr/>
            </a:pP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(Established in 1981)</a:t>
            </a:r>
          </a:p>
          <a:p>
            <a:pPr>
              <a:defRPr/>
            </a:pPr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&amp;</a:t>
            </a:r>
          </a:p>
          <a:p>
            <a:pPr>
              <a:defRPr/>
            </a:pP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PCAT </a:t>
            </a:r>
          </a:p>
          <a:p>
            <a:pPr>
              <a:defRPr/>
            </a:pP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</a:rPr>
              <a:t>Pakistan Council of Appropriate Technology  (Established in 1974)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Current files\DST 12 12\December 2013\DSC01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679706"/>
            <a:ext cx="3786828" cy="2840418"/>
          </a:xfrm>
          <a:prstGeom prst="rect">
            <a:avLst/>
          </a:prstGeom>
          <a:noFill/>
        </p:spPr>
      </p:pic>
      <p:pic>
        <p:nvPicPr>
          <p:cNvPr id="2052" name="Picture 4" descr="D:\Current files\DST 12 12\December 2013\DSC01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679706"/>
            <a:ext cx="3786828" cy="2840418"/>
          </a:xfrm>
          <a:prstGeom prst="rect">
            <a:avLst/>
          </a:prstGeom>
          <a:noFill/>
        </p:spPr>
      </p:pic>
      <p:pic>
        <p:nvPicPr>
          <p:cNvPr id="2053" name="Picture 5" descr="D:\Current files\DST 12 12\December 2013\DSC012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933" y="762000"/>
            <a:ext cx="3786828" cy="2840418"/>
          </a:xfrm>
          <a:prstGeom prst="rect">
            <a:avLst/>
          </a:prstGeom>
          <a:noFill/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143000" y="0"/>
            <a:ext cx="6899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PV </a:t>
            </a:r>
            <a:r>
              <a:rPr lang="en-US" sz="3200" b="1" dirty="0">
                <a:solidFill>
                  <a:srgbClr val="0000FF"/>
                </a:solidFill>
                <a:latin typeface="Arial" charset="0"/>
              </a:rPr>
              <a:t>Research </a:t>
            </a:r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Laboratories (new)</a:t>
            </a:r>
            <a:endParaRPr lang="en-US" sz="32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52400" y="6457890"/>
            <a:ext cx="876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  <a:latin typeface="Arial" charset="0"/>
              </a:rPr>
              <a:t>Lamination</a:t>
            </a:r>
            <a:endParaRPr lang="en-US" b="1" dirty="0">
              <a:solidFill>
                <a:schemeClr val="accent4"/>
              </a:solidFill>
              <a:latin typeface="Arial" charset="0"/>
            </a:endParaRPr>
          </a:p>
        </p:txBody>
      </p:sp>
      <p:pic>
        <p:nvPicPr>
          <p:cNvPr id="7" name="Picture 6" descr="Training 27-4-2014 1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762000"/>
            <a:ext cx="3759200" cy="2819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-152400" y="4876800"/>
            <a:ext cx="8763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1" algn="just" eaLnBrk="0" hangingPunct="0">
              <a:tabLst>
                <a:tab pos="457200" algn="l"/>
              </a:tabLst>
            </a:pPr>
            <a:r>
              <a:rPr lang="en-US" b="1" dirty="0" err="1"/>
              <a:t>CDA</a:t>
            </a:r>
            <a:r>
              <a:rPr lang="en-US" b="1" dirty="0"/>
              <a:t> </a:t>
            </a:r>
            <a:r>
              <a:rPr lang="en-US" b="1" dirty="0" err="1"/>
              <a:t>Tubewell</a:t>
            </a:r>
            <a:r>
              <a:rPr lang="en-US" b="1" dirty="0"/>
              <a:t> No 208 electrified through Solar Power using PV modules fabricated at </a:t>
            </a:r>
            <a:r>
              <a:rPr lang="en-US" b="1" dirty="0" smtClean="0"/>
              <a:t>PCRET </a:t>
            </a:r>
            <a:endParaRPr lang="en-US" b="1" dirty="0"/>
          </a:p>
          <a:p>
            <a:pPr lvl="1" algn="just" eaLnBrk="0" hangingPunct="0">
              <a:tabLst>
                <a:tab pos="457200" algn="l"/>
              </a:tabLst>
            </a:pPr>
            <a:r>
              <a:rPr lang="en-US" b="1" dirty="0" smtClean="0"/>
              <a:t>Capacity </a:t>
            </a:r>
            <a:r>
              <a:rPr lang="en-US" b="1" dirty="0"/>
              <a:t>			:	35 kW</a:t>
            </a:r>
          </a:p>
          <a:p>
            <a:pPr lvl="1" algn="just" eaLnBrk="0" hangingPunct="0">
              <a:tabLst>
                <a:tab pos="457200" algn="l"/>
              </a:tabLst>
            </a:pPr>
            <a:r>
              <a:rPr lang="en-US" b="1" dirty="0" smtClean="0"/>
              <a:t>Depth </a:t>
            </a:r>
            <a:r>
              <a:rPr lang="en-US" b="1" dirty="0"/>
              <a:t>of Water Level	:	375 feet</a:t>
            </a:r>
          </a:p>
          <a:p>
            <a:pPr lvl="1" algn="just" eaLnBrk="0" hangingPunct="0">
              <a:tabLst>
                <a:tab pos="457200" algn="l"/>
              </a:tabLst>
            </a:pPr>
            <a:r>
              <a:rPr lang="en-US" b="1" dirty="0" err="1" smtClean="0"/>
              <a:t>Dia</a:t>
            </a:r>
            <a:r>
              <a:rPr lang="en-US" b="1" dirty="0"/>
              <a:t>			</a:t>
            </a:r>
            <a:r>
              <a:rPr lang="en-US" b="1" dirty="0" smtClean="0"/>
              <a:t>	:</a:t>
            </a:r>
            <a:r>
              <a:rPr lang="en-US" b="1" dirty="0"/>
              <a:t>	</a:t>
            </a:r>
            <a:r>
              <a:rPr lang="en-US" b="1" dirty="0" smtClean="0"/>
              <a:t>6 </a:t>
            </a:r>
            <a:r>
              <a:rPr lang="en-US" b="1" dirty="0"/>
              <a:t>inches </a:t>
            </a:r>
            <a:endParaRPr lang="en-US" sz="2400" b="1" dirty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0" y="0"/>
            <a:ext cx="8042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PV Installations by PCRET in Islamabad</a:t>
            </a:r>
            <a:endParaRPr lang="en-US" sz="32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5" name="Picture 1" descr="DSC04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14400"/>
            <a:ext cx="8153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42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4419600" y="762000"/>
          <a:ext cx="4249851" cy="2667000"/>
        </p:xfrm>
        <a:graphic>
          <a:graphicData uri="http://schemas.openxmlformats.org/presentationml/2006/ole">
            <p:oleObj spid="_x0000_s286722" name="CorelDRAW" r:id="rId4" imgW="5852880" imgH="3885120" progId="CorelDRAW.Graphic.11">
              <p:embed/>
            </p:oleObj>
          </a:graphicData>
        </a:graphic>
      </p:graphicFrame>
      <p:sp>
        <p:nvSpPr>
          <p:cNvPr id="778243" name="Rectangle 3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en-US">
              <a:latin typeface="Calibri" pitchFamily="34" charset="0"/>
            </a:endParaRPr>
          </a:p>
        </p:txBody>
      </p:sp>
      <p:graphicFrame>
        <p:nvGraphicFramePr>
          <p:cNvPr id="778244" name="Object 3"/>
          <p:cNvGraphicFramePr>
            <a:graphicFrameLocks noChangeAspect="1"/>
          </p:cNvGraphicFramePr>
          <p:nvPr/>
        </p:nvGraphicFramePr>
        <p:xfrm>
          <a:off x="457200" y="762001"/>
          <a:ext cx="3810000" cy="2667000"/>
        </p:xfrm>
        <a:graphic>
          <a:graphicData uri="http://schemas.openxmlformats.org/presentationml/2006/ole">
            <p:oleObj spid="_x0000_s286723" name="CorelDRAW" r:id="rId5" imgW="5819040" imgH="3862800" progId="CorelDRAW.Graphic.11">
              <p:embed/>
            </p:oleObj>
          </a:graphicData>
        </a:graphic>
      </p:graphicFrame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0"/>
            <a:ext cx="8042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PV Installations by PCRET in </a:t>
            </a:r>
            <a:r>
              <a:rPr lang="en-US" sz="3200" b="1" dirty="0" err="1" smtClean="0">
                <a:solidFill>
                  <a:srgbClr val="0000FF"/>
                </a:solidFill>
                <a:latin typeface="Arial" charset="0"/>
              </a:rPr>
              <a:t>AJK</a:t>
            </a:r>
            <a:endParaRPr lang="en-US" sz="32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14600" y="3429000"/>
            <a:ext cx="426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Earthquake Area </a:t>
            </a:r>
            <a:r>
              <a:rPr lang="en-US" sz="2400" dirty="0" err="1" smtClean="0"/>
              <a:t>Muzaffarabad</a:t>
            </a:r>
            <a:endParaRPr lang="en-US" sz="2400" dirty="0"/>
          </a:p>
        </p:txBody>
      </p:sp>
      <p:pic>
        <p:nvPicPr>
          <p:cNvPr id="9" name="Picture 8" descr="PICTURES01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3962400"/>
            <a:ext cx="3886200" cy="2514600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362200" y="6396335"/>
            <a:ext cx="426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/>
              <a:t>Jalalabad</a:t>
            </a:r>
            <a:r>
              <a:rPr lang="en-US" sz="2400" dirty="0" smtClean="0"/>
              <a:t> Park, </a:t>
            </a:r>
            <a:r>
              <a:rPr lang="en-US" sz="2400" dirty="0" err="1" smtClean="0"/>
              <a:t>Muzaffarabad</a:t>
            </a:r>
            <a:endParaRPr lang="en-US" sz="2400" dirty="0"/>
          </a:p>
        </p:txBody>
      </p:sp>
      <p:pic>
        <p:nvPicPr>
          <p:cNvPr id="10" name="Picture 9" descr="muzfar002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3962400"/>
            <a:ext cx="4191000" cy="24574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52400" y="0"/>
            <a:ext cx="8042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PV Installations by PCRET in Punjab</a:t>
            </a:r>
            <a:endParaRPr lang="en-US" sz="32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3" name="Picture 2" descr="C:\Users\PCRET\Desktop\Desktop Assorted 9 September 2014\Punjab Festival Pics\DSCN29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4421605" cy="3200400"/>
          </a:xfrm>
          <a:prstGeom prst="rect">
            <a:avLst/>
          </a:prstGeom>
          <a:noFill/>
        </p:spPr>
      </p:pic>
      <p:pic>
        <p:nvPicPr>
          <p:cNvPr id="4" name="Picture 2" descr="C:\Users\PCRET\Desktop\Desktop Assorted 9 September 2014\Punjab Festival Pics\DSCN26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752600"/>
            <a:ext cx="4468149" cy="3200400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95400" y="5257800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/>
              <a:t>Expo Centre, Lahore ( Capacity : 25 kW)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en-US">
              <a:latin typeface="Calibri" pitchFamily="34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5029200" y="32766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/>
              <a:t>Tardos</a:t>
            </a:r>
            <a:r>
              <a:rPr lang="en-US" sz="2400" dirty="0"/>
              <a:t>, </a:t>
            </a:r>
            <a:r>
              <a:rPr lang="en-US" sz="2400" dirty="0" err="1"/>
              <a:t>Thar</a:t>
            </a:r>
            <a:endParaRPr lang="en-US" sz="2400" dirty="0"/>
          </a:p>
        </p:txBody>
      </p:sp>
      <p:pic>
        <p:nvPicPr>
          <p:cNvPr id="15369" name="Picture 9" descr="DSC026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810000"/>
            <a:ext cx="3657600" cy="21336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762000" y="5943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Juman Moosa, Thatta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0" y="0"/>
            <a:ext cx="8042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PV Installations by PCRET in </a:t>
            </a:r>
            <a:r>
              <a:rPr lang="en-US" sz="3200" b="1" dirty="0" err="1" smtClean="0">
                <a:solidFill>
                  <a:srgbClr val="0000FF"/>
                </a:solidFill>
                <a:latin typeface="Arial" charset="0"/>
              </a:rPr>
              <a:t>Sindh</a:t>
            </a:r>
            <a:endParaRPr lang="en-US" sz="32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066800" y="32004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/>
              <a:t>Padiaro</a:t>
            </a:r>
            <a:r>
              <a:rPr lang="en-US" sz="2400" dirty="0"/>
              <a:t>, </a:t>
            </a:r>
            <a:r>
              <a:rPr lang="en-US" sz="2400" dirty="0" err="1"/>
              <a:t>Sanghar</a:t>
            </a:r>
            <a:endParaRPr lang="en-US" sz="2400" dirty="0"/>
          </a:p>
        </p:txBody>
      </p:sp>
      <p:pic>
        <p:nvPicPr>
          <p:cNvPr id="14" name="Picture 8" descr="DSC022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066800"/>
            <a:ext cx="3581400" cy="2147888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</p:spPr>
      </p:pic>
      <p:pic>
        <p:nvPicPr>
          <p:cNvPr id="17" name="Picture 9" descr="DSC023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066800"/>
            <a:ext cx="3886200" cy="2209800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800600" y="60960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/>
              <a:t>Bhoori</a:t>
            </a:r>
            <a:r>
              <a:rPr lang="en-US" sz="2400" dirty="0"/>
              <a:t>, </a:t>
            </a:r>
            <a:r>
              <a:rPr lang="en-US" sz="2400" dirty="0" err="1"/>
              <a:t>Keti</a:t>
            </a:r>
            <a:r>
              <a:rPr lang="en-US" sz="2400" dirty="0"/>
              <a:t> </a:t>
            </a:r>
            <a:r>
              <a:rPr lang="en-US" sz="2400" dirty="0" err="1"/>
              <a:t>Bunder</a:t>
            </a:r>
            <a:endParaRPr lang="en-US" sz="2400" dirty="0"/>
          </a:p>
        </p:txBody>
      </p:sp>
      <p:pic>
        <p:nvPicPr>
          <p:cNvPr id="16" name="Picture 7" descr="DSC0255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810000"/>
            <a:ext cx="3867150" cy="2209800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en-US">
              <a:latin typeface="Calibri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0" y="0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PV Installations by PCRET in Baluchistan</a:t>
            </a:r>
            <a:endParaRPr lang="en-US" sz="32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09600" y="63246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/>
              <a:t>Bachoo</a:t>
            </a:r>
            <a:r>
              <a:rPr lang="en-US" sz="2400" dirty="0"/>
              <a:t> Goth, </a:t>
            </a:r>
            <a:r>
              <a:rPr lang="en-US" sz="2400" dirty="0" err="1"/>
              <a:t>Lasbella</a:t>
            </a:r>
            <a:endParaRPr lang="en-US" sz="2400" dirty="0"/>
          </a:p>
        </p:txBody>
      </p:sp>
      <p:pic>
        <p:nvPicPr>
          <p:cNvPr id="16" name="Picture 6" descr="P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066800"/>
            <a:ext cx="3962400" cy="2457450"/>
          </a:xfrm>
          <a:prstGeom prst="rect">
            <a:avLst/>
          </a:prstGeom>
          <a:noFill/>
          <a:ln w="349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38200" y="3505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/>
              <a:t>Loralai</a:t>
            </a:r>
            <a:endParaRPr lang="en-US" sz="2400" dirty="0"/>
          </a:p>
        </p:txBody>
      </p:sp>
      <p:pic>
        <p:nvPicPr>
          <p:cNvPr id="11" name="Picture 10" descr="DSC024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886200"/>
            <a:ext cx="4038599" cy="2438400"/>
          </a:xfrm>
          <a:prstGeom prst="rect">
            <a:avLst/>
          </a:prstGeom>
        </p:spPr>
      </p:pic>
      <p:pic>
        <p:nvPicPr>
          <p:cNvPr id="271361" name="Picture 1" descr="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1066800"/>
            <a:ext cx="379584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105400" y="3429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/>
              <a:t>Dera</a:t>
            </a:r>
            <a:r>
              <a:rPr lang="en-US" sz="2400" dirty="0" smtClean="0"/>
              <a:t> </a:t>
            </a:r>
            <a:r>
              <a:rPr lang="en-US" sz="2400" dirty="0" err="1" smtClean="0"/>
              <a:t>Bugti</a:t>
            </a:r>
            <a:endParaRPr lang="en-US" sz="2400" dirty="0"/>
          </a:p>
        </p:txBody>
      </p:sp>
      <p:pic>
        <p:nvPicPr>
          <p:cNvPr id="18" name="Picture 17" descr="DSC0029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0600" y="3886200"/>
            <a:ext cx="3886200" cy="2438400"/>
          </a:xfrm>
          <a:prstGeom prst="rect">
            <a:avLst/>
          </a:prstGeom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029200" y="6248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/>
              <a:t>Hasan</a:t>
            </a:r>
            <a:r>
              <a:rPr lang="en-US" sz="2400" dirty="0" smtClean="0"/>
              <a:t> Goth, </a:t>
            </a:r>
            <a:r>
              <a:rPr lang="en-US" sz="2400" dirty="0" err="1" smtClean="0"/>
              <a:t>Lasbella</a:t>
            </a:r>
            <a:endParaRPr lang="en-US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Solar System installed by PCRET at Khuzdar Baluchista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838200"/>
            <a:ext cx="7957020" cy="5188288"/>
          </a:xfrm>
          <a:noFill/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0" y="0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PV Installations by PCRET in Baluchistan</a:t>
            </a:r>
            <a:endParaRPr lang="en-US" sz="32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150114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 kW Capacity PV System for electrification of  </a:t>
            </a:r>
          </a:p>
          <a:p>
            <a:r>
              <a:rPr lang="en-US" dirty="0" smtClean="0"/>
              <a:t>50 houses at </a:t>
            </a:r>
            <a:r>
              <a:rPr lang="en-US" dirty="0" err="1" smtClean="0"/>
              <a:t>Khuzdar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0" y="762000"/>
            <a:ext cx="8763000" cy="62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857250" lvl="1" indent="-574675" algn="l" eaLnBrk="0" hangingPunct="0">
              <a:tabLst>
                <a:tab pos="857250" algn="l"/>
              </a:tabLst>
            </a:pPr>
            <a:endParaRPr lang="en-US" sz="3200" dirty="0" smtClean="0"/>
          </a:p>
          <a:p>
            <a:pPr marL="857250" lvl="1" indent="-574675" algn="l" eaLnBrk="0" hangingPunct="0">
              <a:buFont typeface="Wingdings" pitchFamily="2" charset="2"/>
              <a:buChar char=""/>
              <a:tabLst>
                <a:tab pos="857250" algn="l"/>
              </a:tabLst>
            </a:pPr>
            <a:r>
              <a:rPr lang="en-US" sz="4000" dirty="0" smtClean="0">
                <a:cs typeface="Times New Roman" pitchFamily="18" charset="0"/>
              </a:rPr>
              <a:t>Installed 512 Solar PV systems with total capacity of 135 kW electrifying 500 houses, mosques, and </a:t>
            </a:r>
            <a:r>
              <a:rPr lang="en-US" sz="4000" dirty="0" smtClean="0">
                <a:cs typeface="Times New Roman" pitchFamily="18" charset="0"/>
              </a:rPr>
              <a:t>schools for demonstration purposes since 2001.</a:t>
            </a:r>
          </a:p>
          <a:p>
            <a:pPr marL="857250" lvl="1" indent="-574675" algn="l" eaLnBrk="0" hangingPunct="0">
              <a:buFont typeface="Wingdings" pitchFamily="2" charset="2"/>
              <a:buChar char=""/>
              <a:tabLst>
                <a:tab pos="857250" algn="l"/>
              </a:tabLst>
            </a:pPr>
            <a:endParaRPr lang="en-US" sz="4000" dirty="0" smtClean="0">
              <a:cs typeface="Times New Roman" pitchFamily="18" charset="0"/>
            </a:endParaRPr>
          </a:p>
          <a:p>
            <a:pPr marL="857250" lvl="1" indent="-574675" algn="l" eaLnBrk="0" hangingPunct="0">
              <a:tabLst>
                <a:tab pos="857250" algn="l"/>
              </a:tabLst>
            </a:pPr>
            <a:endParaRPr lang="en-US" sz="3200" dirty="0" smtClean="0">
              <a:cs typeface="Times New Roman" pitchFamily="18" charset="0"/>
            </a:endParaRPr>
          </a:p>
          <a:p>
            <a:pPr marL="857250" lvl="1" indent="-574675" algn="l" eaLnBrk="0" hangingPunct="0">
              <a:buFont typeface="Wingdings" pitchFamily="2" charset="2"/>
              <a:buChar char=""/>
              <a:tabLst>
                <a:tab pos="857250" algn="l"/>
              </a:tabLst>
            </a:pPr>
            <a:endParaRPr lang="en-US" sz="3200" dirty="0" smtClean="0">
              <a:cs typeface="Times New Roman" pitchFamily="18" charset="0"/>
            </a:endParaRPr>
          </a:p>
          <a:p>
            <a:pPr marL="857250" lvl="1" indent="-574675" algn="l" eaLnBrk="0" hangingPunct="0">
              <a:buFont typeface="Wingdings" pitchFamily="2" charset="2"/>
              <a:buChar char=""/>
              <a:tabLst>
                <a:tab pos="857250" algn="l"/>
              </a:tabLst>
            </a:pPr>
            <a:endParaRPr lang="en-US" sz="3200" dirty="0" smtClean="0">
              <a:cs typeface="Times New Roman" pitchFamily="18" charset="0"/>
            </a:endParaRPr>
          </a:p>
          <a:p>
            <a:pPr marL="857250" lvl="1" indent="-574675" algn="l" eaLnBrk="0" hangingPunct="0">
              <a:tabLst>
                <a:tab pos="857250" algn="l"/>
              </a:tabLst>
            </a:pPr>
            <a:endParaRPr lang="en-US" sz="3200" dirty="0">
              <a:solidFill>
                <a:srgbClr val="008000"/>
              </a:solidFill>
            </a:endParaRPr>
          </a:p>
          <a:p>
            <a:pPr lvl="1" algn="l" eaLnBrk="0" hangingPunct="0">
              <a:tabLst>
                <a:tab pos="457200" algn="l"/>
              </a:tabLst>
            </a:pPr>
            <a:endParaRPr lang="en-US" dirty="0">
              <a:cs typeface="Times New Roman" pitchFamily="18" charset="0"/>
            </a:endParaRPr>
          </a:p>
          <a:p>
            <a:pPr algn="l" eaLnBrk="0" hangingPunct="0">
              <a:tabLst>
                <a:tab pos="457200" algn="l"/>
              </a:tabLst>
            </a:pP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1066800" y="152400"/>
            <a:ext cx="5981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Arial" charset="0"/>
              </a:rPr>
              <a:t>PV Installations by </a:t>
            </a:r>
            <a:r>
              <a:rPr lang="en-US" sz="3600" b="1" dirty="0" smtClean="0">
                <a:solidFill>
                  <a:srgbClr val="0000FF"/>
                </a:solidFill>
                <a:latin typeface="Arial" charset="0"/>
              </a:rPr>
              <a:t>PCRET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80975" y="3124200"/>
            <a:ext cx="86868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838200"/>
            <a:ext cx="2438400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66800" y="76200"/>
            <a:ext cx="6647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Arial" charset="0"/>
              </a:rPr>
              <a:t>Other PV Products by PCRET</a:t>
            </a:r>
            <a:endParaRPr lang="en-US" sz="3600" dirty="0"/>
          </a:p>
        </p:txBody>
      </p:sp>
      <p:pic>
        <p:nvPicPr>
          <p:cNvPr id="8" name="Picture 2" descr="Pictures0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838200"/>
            <a:ext cx="4267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Pict02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038600"/>
            <a:ext cx="1555750" cy="2514600"/>
          </a:xfrm>
          <a:prstGeom prst="rect">
            <a:avLst/>
          </a:prstGeom>
          <a:noFill/>
          <a:ln w="38100">
            <a:solidFill>
              <a:srgbClr val="00B0F0">
                <a:alpha val="98822"/>
              </a:srgbClr>
            </a:solidFill>
            <a:miter lim="800000"/>
            <a:headEnd/>
            <a:tailEnd/>
          </a:ln>
        </p:spPr>
      </p:pic>
      <p:pic>
        <p:nvPicPr>
          <p:cNvPr id="11" name="Picture 28" descr="porabl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838200"/>
            <a:ext cx="1938338" cy="3048000"/>
          </a:xfrm>
          <a:prstGeom prst="rect">
            <a:avLst/>
          </a:prstGeom>
          <a:noFill/>
          <a:ln w="9525">
            <a:solidFill>
              <a:srgbClr val="00B0F0">
                <a:alpha val="98822"/>
              </a:srgbClr>
            </a:solidFill>
            <a:miter lim="800000"/>
            <a:headEnd/>
            <a:tailEnd/>
          </a:ln>
        </p:spPr>
      </p:pic>
      <p:pic>
        <p:nvPicPr>
          <p:cNvPr id="12" name="Picture 9" descr="DSC0026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4038600"/>
            <a:ext cx="2286000" cy="2514600"/>
          </a:xfrm>
          <a:prstGeom prst="rect">
            <a:avLst/>
          </a:prstGeom>
          <a:noFill/>
          <a:ln w="1270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14" name="Picture 13" descr="DSC0214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4600" y="4038600"/>
            <a:ext cx="2133600" cy="2514600"/>
          </a:xfrm>
          <a:prstGeom prst="rect">
            <a:avLst/>
          </a:prstGeom>
        </p:spPr>
      </p:pic>
      <p:pic>
        <p:nvPicPr>
          <p:cNvPr id="15" name="Picture 14" descr="34343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00800" y="4038600"/>
            <a:ext cx="2514600" cy="2514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153400" cy="1143000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rgbClr val="0017F2"/>
                </a:solidFill>
              </a:rPr>
              <a:t>Submitted </a:t>
            </a:r>
            <a:r>
              <a:rPr lang="en-US" sz="3200" b="1" dirty="0" err="1" smtClean="0">
                <a:solidFill>
                  <a:srgbClr val="0017F2"/>
                </a:solidFill>
              </a:rPr>
              <a:t>PSDP</a:t>
            </a:r>
            <a:r>
              <a:rPr lang="en-US" sz="3200" b="1" dirty="0" smtClean="0">
                <a:solidFill>
                  <a:srgbClr val="0017F2"/>
                </a:solidFill>
              </a:rPr>
              <a:t> Projects (PV)</a:t>
            </a:r>
            <a:endParaRPr lang="en-US" sz="3200" b="1" dirty="0">
              <a:solidFill>
                <a:srgbClr val="0017F2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1600200"/>
          <a:ext cx="8458200" cy="4480560"/>
        </p:xfrm>
        <a:graphic>
          <a:graphicData uri="http://schemas.openxmlformats.org/drawingml/2006/table">
            <a:tbl>
              <a:tblPr/>
              <a:tblGrid>
                <a:gridCol w="726922"/>
                <a:gridCol w="5597678"/>
                <a:gridCol w="2133600"/>
              </a:tblGrid>
              <a:tr h="5108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S/N</a:t>
                      </a: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914" marR="5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Times New Roman"/>
                          <a:ea typeface="Times New Roman"/>
                          <a:cs typeface="Times New Roman"/>
                        </a:rPr>
                        <a:t>Project Name</a:t>
                      </a: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914" marR="5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Times New Roman"/>
                          <a:ea typeface="Times New Roman"/>
                          <a:cs typeface="Times New Roman"/>
                        </a:rPr>
                        <a:t>Cost in </a:t>
                      </a:r>
                      <a:r>
                        <a:rPr lang="en-US" sz="2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Million </a:t>
                      </a:r>
                      <a:r>
                        <a:rPr lang="en-US" sz="28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Rs</a:t>
                      </a:r>
                      <a:r>
                        <a:rPr lang="en-US" sz="2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914" marR="5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8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914" marR="5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Times New Roman"/>
                          <a:ea typeface="Times New Roman"/>
                          <a:cs typeface="Times New Roman"/>
                        </a:rPr>
                        <a:t>Installation of 1000 Solar Tube Wells Throughout </a:t>
                      </a:r>
                      <a:r>
                        <a:rPr lang="en-US" sz="2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Pakistan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914" marR="5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2499.867</a:t>
                      </a: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914" marR="5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08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914" marR="5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Times New Roman"/>
                          <a:ea typeface="Times New Roman"/>
                          <a:cs typeface="Times New Roman"/>
                        </a:rPr>
                        <a:t>Solar  Solution for Homes and Offices for Meeting Energy </a:t>
                      </a:r>
                      <a:r>
                        <a:rPr lang="en-US" sz="2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Demands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914" marR="5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4490.000</a:t>
                      </a: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914" marR="5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541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914" marR="5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Times New Roman"/>
                          <a:ea typeface="Calibri"/>
                          <a:cs typeface="Times New Roman"/>
                        </a:rPr>
                        <a:t>Green Public Buildings Project, </a:t>
                      </a:r>
                      <a:r>
                        <a:rPr lang="en-US" sz="2800" b="1" dirty="0" smtClean="0">
                          <a:latin typeface="Times New Roman"/>
                          <a:ea typeface="Calibri"/>
                          <a:cs typeface="Times New Roman"/>
                        </a:rPr>
                        <a:t>Islamabad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914" marR="5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613.200</a:t>
                      </a: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914" marR="5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066800"/>
            <a:ext cx="6324600" cy="6096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C7510"/>
                </a:solidFill>
                <a:cs typeface="Arial" charset="0"/>
              </a:rPr>
              <a:t>MISSION  STATEMENT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133600"/>
            <a:ext cx="8001000" cy="3048000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en-US" b="1" dirty="0" smtClean="0"/>
              <a:t>	</a:t>
            </a:r>
            <a:r>
              <a:rPr lang="en-US" sz="4000" b="1" dirty="0" smtClean="0">
                <a:solidFill>
                  <a:srgbClr val="3333FF"/>
                </a:solidFill>
              </a:rPr>
              <a:t>Committed to research, develop, promote, disseminate, impart training, and create Renewable Energy culture.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1524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17F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PV Industry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17F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Established in Private 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17F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Sector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(technical know-how provided by PCRET)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990600"/>
            <a:ext cx="8534400" cy="6283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/>
            <a:r>
              <a:rPr lang="en-US" dirty="0" smtClean="0"/>
              <a:t>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3600" dirty="0" err="1" smtClean="0"/>
              <a:t>Akhter</a:t>
            </a:r>
            <a:r>
              <a:rPr lang="en-US" sz="3600" dirty="0" smtClean="0"/>
              <a:t> Solar Pvt. Ltd. </a:t>
            </a:r>
            <a:r>
              <a:rPr lang="en-US" sz="3600" dirty="0" err="1" smtClean="0"/>
              <a:t>Hattar</a:t>
            </a:r>
            <a:endParaRPr lang="en-US" sz="3600" dirty="0" smtClean="0"/>
          </a:p>
          <a:p>
            <a:pPr marL="457200" indent="-457200" algn="l">
              <a:spcBef>
                <a:spcPts val="2000"/>
              </a:spcBef>
              <a:buFont typeface="+mj-lt"/>
              <a:buAutoNum type="arabicPeriod"/>
            </a:pPr>
            <a:r>
              <a:rPr lang="en-US" sz="3600" dirty="0" smtClean="0"/>
              <a:t>Tesla Solar Pvt. Ltd. Islamabad</a:t>
            </a:r>
          </a:p>
          <a:p>
            <a:pPr marL="457200" indent="-457200" algn="l">
              <a:spcBef>
                <a:spcPts val="2000"/>
              </a:spcBef>
              <a:buFont typeface="+mj-lt"/>
              <a:buAutoNum type="arabicPeriod"/>
            </a:pPr>
            <a:r>
              <a:rPr lang="en-US" sz="3600" dirty="0" smtClean="0"/>
              <a:t>Solar Green Pvt. Ltd. Lahore</a:t>
            </a:r>
          </a:p>
          <a:p>
            <a:pPr marL="457200" indent="-457200" algn="l">
              <a:spcBef>
                <a:spcPts val="2000"/>
              </a:spcBef>
              <a:buFont typeface="+mj-lt"/>
              <a:buAutoNum type="arabicPeriod"/>
            </a:pPr>
            <a:r>
              <a:rPr lang="en-US" sz="3600" dirty="0" err="1" smtClean="0"/>
              <a:t>Siachin</a:t>
            </a:r>
            <a:r>
              <a:rPr lang="en-US" sz="3600" dirty="0" smtClean="0"/>
              <a:t> Solar Pvt. Ltd. Karachi</a:t>
            </a:r>
          </a:p>
          <a:p>
            <a:pPr marL="457200" indent="-457200" algn="l">
              <a:spcBef>
                <a:spcPts val="2000"/>
              </a:spcBef>
              <a:buFont typeface="+mj-lt"/>
              <a:buAutoNum type="arabicPeriod"/>
            </a:pPr>
            <a:r>
              <a:rPr lang="en-US" sz="3600" dirty="0" err="1" smtClean="0"/>
              <a:t>SWO</a:t>
            </a:r>
            <a:r>
              <a:rPr lang="en-US" sz="3600" dirty="0" smtClean="0"/>
              <a:t> – </a:t>
            </a:r>
            <a:r>
              <a:rPr lang="en-US" sz="3600" dirty="0" err="1" smtClean="0"/>
              <a:t>Solarization</a:t>
            </a:r>
            <a:r>
              <a:rPr lang="en-US" sz="3600" dirty="0" smtClean="0"/>
              <a:t> Welfare Organization, Karachi</a:t>
            </a:r>
          </a:p>
          <a:p>
            <a:pPr marL="457200" indent="-457200" algn="l">
              <a:spcBef>
                <a:spcPts val="2000"/>
              </a:spcBef>
              <a:buFont typeface="+mj-lt"/>
              <a:buAutoNum type="arabicPeriod"/>
            </a:pPr>
            <a:r>
              <a:rPr lang="en-US" sz="3600" dirty="0" smtClean="0"/>
              <a:t>AWARE Office, </a:t>
            </a:r>
            <a:r>
              <a:rPr lang="en-US" sz="3600" dirty="0" err="1" smtClean="0"/>
              <a:t>Chachro</a:t>
            </a:r>
            <a:r>
              <a:rPr lang="en-US" sz="3600" dirty="0" smtClean="0"/>
              <a:t>, </a:t>
            </a:r>
            <a:r>
              <a:rPr lang="en-US" sz="3600" dirty="0" err="1" smtClean="0"/>
              <a:t>Therparker</a:t>
            </a:r>
            <a:endParaRPr lang="en-US" sz="3600" dirty="0" smtClean="0"/>
          </a:p>
          <a:p>
            <a:pPr marL="457200" indent="-457200" algn="l">
              <a:buFont typeface="+mj-lt"/>
              <a:buAutoNum type="arabicPeriod"/>
            </a:pPr>
            <a:endParaRPr lang="en-US" dirty="0" smtClean="0"/>
          </a:p>
          <a:p>
            <a:pPr marL="457200" indent="-457200" algn="l">
              <a:buFont typeface="+mj-lt"/>
              <a:buAutoNum type="arabicPeriod"/>
            </a:pPr>
            <a:endParaRPr lang="en-US" sz="1600" dirty="0" smtClean="0"/>
          </a:p>
          <a:p>
            <a:pPr marL="457200" indent="-457200" algn="l">
              <a:buFont typeface="+mj-lt"/>
              <a:buAutoNum type="arabicPeriod"/>
            </a:pPr>
            <a:endParaRPr lang="en-US" sz="11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1200" y="152400"/>
            <a:ext cx="4939650" cy="514643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0017F2"/>
                </a:solidFill>
                <a:latin typeface="Arial" pitchFamily="34" charset="0"/>
                <a:cs typeface="Arial" pitchFamily="34" charset="0"/>
              </a:rPr>
              <a:t>Advanced PV Lab at PCRET</a:t>
            </a:r>
            <a:endParaRPr lang="en-US" sz="2800" b="1" dirty="0">
              <a:solidFill>
                <a:srgbClr val="0017F2"/>
              </a:solidFill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838200" y="762000"/>
            <a:ext cx="7543800" cy="4914900"/>
            <a:chOff x="609600" y="1752600"/>
            <a:chExt cx="7543800" cy="4914900"/>
          </a:xfrm>
        </p:grpSpPr>
        <p:pic>
          <p:nvPicPr>
            <p:cNvPr id="24580" name="Picture 2" descr="D:\Current files\New folder\IMG00017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0713" y="1752600"/>
              <a:ext cx="7532687" cy="4900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2" name="Picture 2" descr="D:\Current files\DST 12 12\July 1\IMG00189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4267200"/>
              <a:ext cx="3200400" cy="240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0" y="5791200"/>
            <a:ext cx="861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Newly Established Innovation Incubator for Advanced </a:t>
            </a:r>
            <a:r>
              <a:rPr lang="en-US" dirty="0" err="1"/>
              <a:t>Photovoltaics</a:t>
            </a:r>
            <a:endParaRPr lang="en-US" dirty="0"/>
          </a:p>
          <a:p>
            <a:r>
              <a:rPr lang="en-US" dirty="0"/>
              <a:t>at PCRET Head Office, </a:t>
            </a:r>
            <a:r>
              <a:rPr lang="en-US" dirty="0" smtClean="0"/>
              <a:t>Islamabad.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85800"/>
            <a:ext cx="88392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5288" indent="-395288" algn="l"/>
            <a:r>
              <a:rPr lang="en-GB" sz="1800" b="1" dirty="0" smtClean="0">
                <a:solidFill>
                  <a:srgbClr val="0017F2"/>
                </a:solidFill>
              </a:rPr>
              <a:t>Authored book:</a:t>
            </a:r>
            <a:endParaRPr lang="en-US" sz="1800" dirty="0" smtClean="0">
              <a:solidFill>
                <a:srgbClr val="0017F2"/>
              </a:solidFill>
            </a:endParaRPr>
          </a:p>
          <a:p>
            <a:pPr marL="395288" indent="-395288" algn="l"/>
            <a:r>
              <a:rPr lang="en-US" sz="1800" dirty="0" smtClean="0"/>
              <a:t>	A book (Charge Transport in Hybrid Organic Semiconductor </a:t>
            </a:r>
          </a:p>
          <a:p>
            <a:pPr marL="395288" indent="-395288" algn="l"/>
            <a:r>
              <a:rPr lang="en-US" sz="1800" dirty="0" smtClean="0"/>
              <a:t>	Structures (Introduction, Basics, Methods and Models) written </a:t>
            </a:r>
          </a:p>
          <a:p>
            <a:pPr marL="395288" indent="-395288" algn="l"/>
            <a:r>
              <a:rPr lang="en-US" sz="1800" dirty="0" smtClean="0"/>
              <a:t>	by PCRET Expert (</a:t>
            </a:r>
            <a:r>
              <a:rPr lang="en-US" sz="1800" dirty="0" err="1" smtClean="0"/>
              <a:t>Dr.Azfal</a:t>
            </a:r>
            <a:r>
              <a:rPr lang="en-US" sz="1800" dirty="0" smtClean="0"/>
              <a:t> </a:t>
            </a:r>
            <a:r>
              <a:rPr lang="en-US" sz="1800" dirty="0" err="1" smtClean="0"/>
              <a:t>Hussain</a:t>
            </a:r>
            <a:r>
              <a:rPr lang="en-US" sz="1800" dirty="0" smtClean="0"/>
              <a:t>).</a:t>
            </a:r>
          </a:p>
          <a:p>
            <a:pPr algn="l"/>
            <a:r>
              <a:rPr lang="en-GB" sz="1800" b="1" dirty="0" smtClean="0">
                <a:solidFill>
                  <a:srgbClr val="0017F2"/>
                </a:solidFill>
              </a:rPr>
              <a:t>Impact factor Journal Publications in 2014:</a:t>
            </a:r>
            <a:endParaRPr lang="en-US" sz="1800" dirty="0" smtClean="0">
              <a:solidFill>
                <a:srgbClr val="0017F2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AU" sz="1800" dirty="0" smtClean="0"/>
              <a:t>“Fabrication and Characterization of </a:t>
            </a:r>
            <a:r>
              <a:rPr lang="en-AU" sz="1800" dirty="0" err="1" smtClean="0"/>
              <a:t>CuPc</a:t>
            </a:r>
            <a:r>
              <a:rPr lang="en-AU" sz="1800" dirty="0" smtClean="0"/>
              <a:t>/</a:t>
            </a:r>
            <a:r>
              <a:rPr lang="en-AU" sz="1800" dirty="0" err="1" smtClean="0"/>
              <a:t>PCBM</a:t>
            </a:r>
            <a:r>
              <a:rPr lang="en-AU" sz="1800" dirty="0" smtClean="0"/>
              <a:t> based Organic Solar Cells with Metal Interlayer”, </a:t>
            </a:r>
            <a:r>
              <a:rPr lang="en-GB" sz="1800" dirty="0" smtClean="0"/>
              <a:t> Muhammad </a:t>
            </a:r>
            <a:r>
              <a:rPr lang="en-GB" sz="1800" dirty="0" err="1" smtClean="0"/>
              <a:t>Ahsan</a:t>
            </a:r>
            <a:r>
              <a:rPr lang="en-GB" sz="1800" dirty="0" smtClean="0"/>
              <a:t> </a:t>
            </a:r>
            <a:r>
              <a:rPr lang="en-GB" sz="1800" dirty="0" err="1" smtClean="0"/>
              <a:t>Naveed</a:t>
            </a:r>
            <a:r>
              <a:rPr lang="en-GB" sz="1800" dirty="0" smtClean="0"/>
              <a:t>, A. </a:t>
            </a:r>
            <a:r>
              <a:rPr lang="en-GB" sz="1800" dirty="0" err="1" smtClean="0"/>
              <a:t>Hussain</a:t>
            </a:r>
            <a:r>
              <a:rPr lang="en-GB" sz="1800" dirty="0" smtClean="0"/>
              <a:t>, K. Islam, P. </a:t>
            </a:r>
            <a:r>
              <a:rPr lang="en-GB" sz="1800" dirty="0" err="1" smtClean="0"/>
              <a:t>Akhter</a:t>
            </a:r>
            <a:r>
              <a:rPr lang="en-AU" sz="1800" dirty="0" smtClean="0"/>
              <a:t>, </a:t>
            </a:r>
            <a:r>
              <a:rPr lang="en-AU" sz="1800" dirty="0" err="1" smtClean="0"/>
              <a:t>JIARM</a:t>
            </a:r>
            <a:r>
              <a:rPr lang="en-AU" sz="1800" dirty="0" smtClean="0"/>
              <a:t> (Ref. No. 18182, Accepted) (IMPACT FACTOR OF </a:t>
            </a:r>
            <a:r>
              <a:rPr lang="en-AU" sz="1800" dirty="0" err="1" smtClean="0"/>
              <a:t>JIARM</a:t>
            </a:r>
            <a:r>
              <a:rPr lang="en-AU" sz="1800" dirty="0" smtClean="0"/>
              <a:t> – 1.625).</a:t>
            </a:r>
          </a:p>
          <a:p>
            <a:pPr marL="342900" lvl="0" indent="-342900" algn="just"/>
            <a:r>
              <a:rPr lang="en-GB" sz="1800" dirty="0" smtClean="0"/>
              <a:t>2.	 “Simple and Inexpensive Electrodeposited Silver/ </a:t>
            </a:r>
            <a:r>
              <a:rPr lang="en-GB" sz="1800" dirty="0" err="1" smtClean="0"/>
              <a:t>Polyaniline</a:t>
            </a:r>
            <a:r>
              <a:rPr lang="en-GB" sz="1800" dirty="0" smtClean="0"/>
              <a:t> Composite Counter Electrodes for Dye-sensitized Solar Cells”, </a:t>
            </a:r>
            <a:r>
              <a:rPr lang="en-GB" sz="1800" dirty="0" err="1" smtClean="0"/>
              <a:t>Sheeba</a:t>
            </a:r>
            <a:r>
              <a:rPr lang="en-GB" sz="1800" dirty="0" smtClean="0"/>
              <a:t> </a:t>
            </a:r>
            <a:r>
              <a:rPr lang="en-GB" sz="1800" dirty="0" err="1" smtClean="0"/>
              <a:t>Ghani</a:t>
            </a:r>
            <a:r>
              <a:rPr lang="en-GB" sz="1800" dirty="0" smtClean="0"/>
              <a:t>, </a:t>
            </a:r>
            <a:r>
              <a:rPr lang="en-GB" sz="1800" dirty="0" err="1" smtClean="0"/>
              <a:t>Rehana</a:t>
            </a:r>
            <a:r>
              <a:rPr lang="en-GB" sz="1800" dirty="0" smtClean="0"/>
              <a:t> Sharif, Ayesha </a:t>
            </a:r>
            <a:r>
              <a:rPr lang="en-GB" sz="1800" dirty="0" err="1" smtClean="0"/>
              <a:t>Ashraf</a:t>
            </a:r>
            <a:r>
              <a:rPr lang="en-GB" sz="1800" dirty="0" smtClean="0"/>
              <a:t>, N. </a:t>
            </a:r>
            <a:r>
              <a:rPr lang="en-GB" sz="1800" dirty="0" err="1" smtClean="0"/>
              <a:t>Zafar</a:t>
            </a:r>
            <a:r>
              <a:rPr lang="en-GB" sz="1800" dirty="0" smtClean="0"/>
              <a:t>, </a:t>
            </a:r>
            <a:r>
              <a:rPr lang="en-GB" sz="1800" dirty="0" err="1" smtClean="0"/>
              <a:t>Azhar</a:t>
            </a:r>
            <a:r>
              <a:rPr lang="en-GB" sz="1800" dirty="0" smtClean="0"/>
              <a:t> A. </a:t>
            </a:r>
            <a:r>
              <a:rPr lang="en-GB" sz="1800" dirty="0" err="1" smtClean="0"/>
              <a:t>Zaidi</a:t>
            </a:r>
            <a:r>
              <a:rPr lang="en-GB" sz="1800" dirty="0" smtClean="0"/>
              <a:t>, </a:t>
            </a:r>
            <a:r>
              <a:rPr lang="en-GB" sz="1800" dirty="0" err="1" smtClean="0"/>
              <a:t>Shamaila</a:t>
            </a:r>
            <a:r>
              <a:rPr lang="en-GB" sz="1800" dirty="0" smtClean="0"/>
              <a:t> </a:t>
            </a:r>
            <a:r>
              <a:rPr lang="en-GB" sz="1800" dirty="0" err="1" smtClean="0"/>
              <a:t>Shahzadi</a:t>
            </a:r>
            <a:r>
              <a:rPr lang="en-GB" sz="1800" dirty="0" smtClean="0"/>
              <a:t>, </a:t>
            </a:r>
            <a:r>
              <a:rPr lang="en-GB" sz="1800" dirty="0" err="1" smtClean="0"/>
              <a:t>Afzal</a:t>
            </a:r>
            <a:r>
              <a:rPr lang="en-GB" sz="1800" dirty="0" smtClean="0"/>
              <a:t> H. </a:t>
            </a:r>
            <a:r>
              <a:rPr lang="en-GB" sz="1800" dirty="0" err="1" smtClean="0"/>
              <a:t>Kamboh</a:t>
            </a:r>
            <a:r>
              <a:rPr lang="en-GB" sz="1800" dirty="0" smtClean="0"/>
              <a:t>, “Journal of Material Science” Accepted, </a:t>
            </a:r>
            <a:r>
              <a:rPr lang="en-US" sz="1800" dirty="0" err="1" smtClean="0"/>
              <a:t>DOI</a:t>
            </a:r>
            <a:r>
              <a:rPr lang="en-US" sz="1800" dirty="0" smtClean="0"/>
              <a:t> 10.1007/s10853-014-8708-z</a:t>
            </a:r>
            <a:r>
              <a:rPr lang="en-GB" sz="1800" dirty="0" smtClean="0"/>
              <a:t> (IF- 2.3).</a:t>
            </a:r>
            <a:endParaRPr lang="en-US" sz="1800" dirty="0" smtClean="0"/>
          </a:p>
          <a:p>
            <a:pPr marL="342900" lvl="0" indent="-342900" algn="just">
              <a:buAutoNum type="arabicPeriod" startAt="3"/>
            </a:pPr>
            <a:r>
              <a:rPr lang="en-GB" sz="1800" dirty="0" smtClean="0"/>
              <a:t>“Influence of f</a:t>
            </a:r>
            <a:r>
              <a:rPr lang="en-AU" sz="1800" dirty="0" err="1" smtClean="0"/>
              <a:t>ullerene</a:t>
            </a:r>
            <a:r>
              <a:rPr lang="en-AU" sz="1800" dirty="0" smtClean="0"/>
              <a:t> derivative replacement with TiO</a:t>
            </a:r>
            <a:r>
              <a:rPr lang="en-AU" sz="1800" baseline="-25000" dirty="0" smtClean="0"/>
              <a:t>2</a:t>
            </a:r>
            <a:r>
              <a:rPr lang="en-AU" sz="1800" dirty="0" smtClean="0"/>
              <a:t> </a:t>
            </a:r>
            <a:r>
              <a:rPr lang="en-AU" sz="1800" dirty="0" err="1" smtClean="0"/>
              <a:t>nanoparticles</a:t>
            </a:r>
            <a:r>
              <a:rPr lang="en-AU" sz="1800" dirty="0" smtClean="0"/>
              <a:t> in organic bulk </a:t>
            </a:r>
            <a:r>
              <a:rPr lang="en-AU" sz="1800" dirty="0" err="1" smtClean="0"/>
              <a:t>heterojunction</a:t>
            </a:r>
            <a:r>
              <a:rPr lang="en-AU" sz="1800" dirty="0" smtClean="0"/>
              <a:t> solar cells” M. </a:t>
            </a:r>
            <a:r>
              <a:rPr lang="en-AU" sz="1800" dirty="0" err="1" smtClean="0"/>
              <a:t>Ikram</a:t>
            </a:r>
            <a:r>
              <a:rPr lang="en-AU" sz="1800" dirty="0" smtClean="0"/>
              <a:t>, S. Ali,  R. Murray, A. </a:t>
            </a:r>
            <a:r>
              <a:rPr lang="en-AU" sz="1800" dirty="0" err="1" smtClean="0"/>
              <a:t>Hussain</a:t>
            </a:r>
            <a:r>
              <a:rPr lang="en-AU" sz="1800" dirty="0" smtClean="0"/>
              <a:t>, </a:t>
            </a:r>
            <a:r>
              <a:rPr lang="en-AU" sz="1800" dirty="0" err="1" smtClean="0"/>
              <a:t>Islah</a:t>
            </a:r>
            <a:r>
              <a:rPr lang="en-AU" sz="1800" dirty="0" smtClean="0"/>
              <a:t>-u-din, S. </a:t>
            </a:r>
            <a:r>
              <a:rPr lang="en-AU" sz="1800" dirty="0" err="1" smtClean="0"/>
              <a:t>Ismat</a:t>
            </a:r>
            <a:r>
              <a:rPr lang="en-AU" sz="1800" dirty="0" smtClean="0"/>
              <a:t> Shah, Current Applied Physics, Vol.15 (2015) p. 48-54 (IF- 1.78)</a:t>
            </a:r>
            <a:endParaRPr lang="en-US" sz="1800" dirty="0" smtClean="0"/>
          </a:p>
          <a:p>
            <a:pPr marL="342900" lvl="0" indent="-342900" algn="just">
              <a:buAutoNum type="arabicPeriod" startAt="3"/>
            </a:pPr>
            <a:r>
              <a:rPr lang="en-AU" sz="1800" dirty="0" smtClean="0"/>
              <a:t>“Hybrid Organic Solar Cells using both </a:t>
            </a:r>
            <a:r>
              <a:rPr lang="en-AU" sz="1800" dirty="0" err="1" smtClean="0"/>
              <a:t>ZnO</a:t>
            </a:r>
            <a:r>
              <a:rPr lang="en-AU" sz="1800" dirty="0" smtClean="0"/>
              <a:t> and </a:t>
            </a:r>
            <a:r>
              <a:rPr lang="en-AU" sz="1800" dirty="0" err="1" smtClean="0"/>
              <a:t>PCBM</a:t>
            </a:r>
            <a:r>
              <a:rPr lang="en-AU" sz="1800" dirty="0" smtClean="0"/>
              <a:t> as Electron Acceptor Materials”, Muhammad </a:t>
            </a:r>
            <a:r>
              <a:rPr lang="en-AU" sz="1800" dirty="0" err="1" smtClean="0"/>
              <a:t>Ikram</a:t>
            </a:r>
            <a:r>
              <a:rPr lang="en-AU" sz="1800" dirty="0" smtClean="0"/>
              <a:t>, Roy Murray, </a:t>
            </a:r>
            <a:r>
              <a:rPr lang="en-AU" sz="1800" dirty="0" err="1" smtClean="0"/>
              <a:t>Afzal</a:t>
            </a:r>
            <a:r>
              <a:rPr lang="en-AU" sz="1800" dirty="0" smtClean="0"/>
              <a:t> </a:t>
            </a:r>
            <a:r>
              <a:rPr lang="en-AU" sz="1800" dirty="0" err="1" smtClean="0"/>
              <a:t>Hussain</a:t>
            </a:r>
            <a:r>
              <a:rPr lang="en-AU" sz="1800" dirty="0" smtClean="0"/>
              <a:t>, </a:t>
            </a:r>
            <a:r>
              <a:rPr lang="en-AU" sz="1800" dirty="0" err="1" smtClean="0"/>
              <a:t>Salamat</a:t>
            </a:r>
            <a:r>
              <a:rPr lang="en-AU" sz="1800" dirty="0" smtClean="0"/>
              <a:t> Ali, </a:t>
            </a:r>
            <a:r>
              <a:rPr lang="en-AU" sz="1800" dirty="0" err="1" smtClean="0"/>
              <a:t>Ismat</a:t>
            </a:r>
            <a:r>
              <a:rPr lang="en-AU" sz="1800" dirty="0" smtClean="0"/>
              <a:t> Shah,  Materials Science and Engineering B, 189 (2014) 64-69. (IF-1.78).</a:t>
            </a:r>
            <a:r>
              <a:rPr lang="en-GB" sz="1800" dirty="0" smtClean="0"/>
              <a:t> </a:t>
            </a:r>
          </a:p>
          <a:p>
            <a:pPr marL="342900" lvl="0" indent="-342900" algn="just"/>
            <a:r>
              <a:rPr lang="en-GB" sz="1800" b="1" dirty="0" smtClean="0">
                <a:solidFill>
                  <a:srgbClr val="0017F2"/>
                </a:solidFill>
              </a:rPr>
              <a:t>Journal Publications in 2014</a:t>
            </a:r>
            <a:r>
              <a:rPr lang="en-GB" sz="1800" b="1" dirty="0" smtClean="0"/>
              <a:t>:</a:t>
            </a:r>
            <a:endParaRPr lang="en-US" sz="1800" b="1" dirty="0" smtClean="0"/>
          </a:p>
          <a:p>
            <a:pPr marL="342900" lvl="0" indent="-342900" algn="just">
              <a:buAutoNum type="arabicPeriod" startAt="5"/>
            </a:pPr>
            <a:r>
              <a:rPr lang="en-GB" sz="1800" dirty="0" smtClean="0"/>
              <a:t>“Effect of mixing ZnO:TiO2 </a:t>
            </a:r>
            <a:r>
              <a:rPr lang="en-GB" sz="1800" dirty="0" err="1" smtClean="0"/>
              <a:t>Nanoparticles</a:t>
            </a:r>
            <a:r>
              <a:rPr lang="en-GB" sz="1800" dirty="0" smtClean="0"/>
              <a:t> in P3HT :</a:t>
            </a:r>
            <a:r>
              <a:rPr lang="en-GB" sz="1800" dirty="0" err="1" smtClean="0"/>
              <a:t>PCBM</a:t>
            </a:r>
            <a:r>
              <a:rPr lang="en-GB" sz="1800" dirty="0" smtClean="0"/>
              <a:t> Solar cells” S. Ali, A. </a:t>
            </a:r>
            <a:r>
              <a:rPr lang="en-GB" sz="1800" dirty="0" err="1" smtClean="0"/>
              <a:t>Zareen</a:t>
            </a:r>
            <a:r>
              <a:rPr lang="en-GB" sz="1800" dirty="0" smtClean="0"/>
              <a:t>, M. </a:t>
            </a:r>
            <a:r>
              <a:rPr lang="en-GB" sz="1800" dirty="0" err="1" smtClean="0"/>
              <a:t>Ikram</a:t>
            </a:r>
            <a:r>
              <a:rPr lang="en-GB" sz="1800" dirty="0" smtClean="0"/>
              <a:t>, R. Murray, A. </a:t>
            </a:r>
            <a:r>
              <a:rPr lang="en-GB" sz="1800" dirty="0" err="1" smtClean="0"/>
              <a:t>Hussain</a:t>
            </a:r>
            <a:r>
              <a:rPr lang="en-GB" sz="1800" dirty="0" smtClean="0"/>
              <a:t>, S. </a:t>
            </a:r>
            <a:r>
              <a:rPr lang="en-GB" sz="1800" dirty="0" err="1" smtClean="0"/>
              <a:t>Ismat</a:t>
            </a:r>
            <a:r>
              <a:rPr lang="en-GB" sz="1800" dirty="0" smtClean="0"/>
              <a:t> Shah, European Scientific Journal,  Special Edition/ Vol. 2 (2014), p. 457-461.</a:t>
            </a:r>
          </a:p>
          <a:p>
            <a:pPr marL="342900" lvl="0" indent="-342900" algn="just">
              <a:buAutoNum type="arabicPeriod" startAt="5"/>
            </a:pPr>
            <a:endParaRPr lang="en-GB" sz="1800" dirty="0" smtClean="0"/>
          </a:p>
          <a:p>
            <a:pPr marL="342900" lvl="0" indent="-342900" algn="just"/>
            <a:endParaRPr lang="en-US" sz="1800" dirty="0" smtClean="0"/>
          </a:p>
          <a:p>
            <a:pPr algn="l"/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17F2"/>
                </a:solidFill>
              </a:rPr>
              <a:t>Publications in 2014</a:t>
            </a:r>
            <a:endParaRPr lang="en-US" sz="4000" dirty="0" smtClean="0">
              <a:solidFill>
                <a:srgbClr val="0017F2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php0KOGUPPM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7620000" y="838200"/>
            <a:ext cx="697457" cy="10567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990600"/>
            <a:ext cx="88392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l">
              <a:buFont typeface="+mj-lt"/>
              <a:buAutoNum type="arabicPeriod"/>
            </a:pPr>
            <a:r>
              <a:rPr lang="en-US" sz="2400" dirty="0" smtClean="0"/>
              <a:t>Dr. </a:t>
            </a:r>
            <a:r>
              <a:rPr lang="en-US" sz="2400" dirty="0" err="1" smtClean="0"/>
              <a:t>Qiquan</a:t>
            </a:r>
            <a:r>
              <a:rPr lang="en-US" sz="2400" dirty="0" smtClean="0"/>
              <a:t> </a:t>
            </a:r>
            <a:r>
              <a:rPr lang="en-US" sz="2400" dirty="0" err="1" smtClean="0"/>
              <a:t>Qiao</a:t>
            </a:r>
            <a:r>
              <a:rPr lang="en-US" sz="2400" dirty="0" smtClean="0"/>
              <a:t>, Centre for advanced </a:t>
            </a:r>
            <a:r>
              <a:rPr lang="en-US" sz="2400" dirty="0" err="1" smtClean="0"/>
              <a:t>Photovoltaics</a:t>
            </a:r>
            <a:r>
              <a:rPr lang="en-US" sz="2400" dirty="0" smtClean="0"/>
              <a:t>, South Dakota State University, USA.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sz="2400" dirty="0" smtClean="0"/>
              <a:t>Prof. Dr. </a:t>
            </a:r>
            <a:r>
              <a:rPr lang="en-US" sz="2400" dirty="0" err="1" smtClean="0"/>
              <a:t>Ismat</a:t>
            </a:r>
            <a:r>
              <a:rPr lang="en-US" sz="2400" dirty="0" smtClean="0"/>
              <a:t> Shah, Mat. Science &amp; Eng./ Physics &amp;Astronomy, University of Delaware, USA.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sz="2400" dirty="0" smtClean="0"/>
              <a:t>Dr. </a:t>
            </a:r>
            <a:r>
              <a:rPr lang="en-US" sz="2400" dirty="0" err="1" smtClean="0"/>
              <a:t>Aamir</a:t>
            </a:r>
            <a:r>
              <a:rPr lang="en-US" sz="2400" dirty="0" smtClean="0"/>
              <a:t> </a:t>
            </a:r>
            <a:r>
              <a:rPr lang="en-US" sz="2400" dirty="0" err="1" smtClean="0"/>
              <a:t>Habib</a:t>
            </a:r>
            <a:r>
              <a:rPr lang="en-US" sz="2400" dirty="0" smtClean="0"/>
              <a:t>, </a:t>
            </a:r>
            <a:r>
              <a:rPr lang="en-US" sz="2400" dirty="0" err="1" smtClean="0"/>
              <a:t>SCME</a:t>
            </a:r>
            <a:r>
              <a:rPr lang="en-US" sz="2400" dirty="0" smtClean="0"/>
              <a:t>, </a:t>
            </a:r>
            <a:r>
              <a:rPr lang="en-US" sz="2400" dirty="0" err="1" smtClean="0"/>
              <a:t>NUST</a:t>
            </a:r>
            <a:r>
              <a:rPr lang="en-US" sz="2400" dirty="0" smtClean="0"/>
              <a:t>,</a:t>
            </a:r>
            <a:r>
              <a:rPr lang="en-US" sz="2400" b="1" dirty="0" smtClean="0"/>
              <a:t> </a:t>
            </a:r>
            <a:r>
              <a:rPr lang="en-US" sz="2400" dirty="0" smtClean="0"/>
              <a:t>Islamabad.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sz="2400" dirty="0" smtClean="0"/>
              <a:t>Dr. </a:t>
            </a:r>
            <a:r>
              <a:rPr lang="en-US" sz="2400" dirty="0" err="1" smtClean="0"/>
              <a:t>Nasir</a:t>
            </a:r>
            <a:r>
              <a:rPr lang="en-US" sz="2400" dirty="0" smtClean="0"/>
              <a:t> </a:t>
            </a:r>
            <a:r>
              <a:rPr lang="en-US" sz="2400" dirty="0" err="1" smtClean="0"/>
              <a:t>Hussain</a:t>
            </a:r>
            <a:r>
              <a:rPr lang="en-US" sz="2400" dirty="0" smtClean="0"/>
              <a:t>, </a:t>
            </a:r>
            <a:r>
              <a:rPr lang="en-US" sz="2400" dirty="0" err="1" smtClean="0"/>
              <a:t>SCME</a:t>
            </a:r>
            <a:r>
              <a:rPr lang="en-US" sz="2400" dirty="0" smtClean="0"/>
              <a:t>, </a:t>
            </a:r>
            <a:r>
              <a:rPr lang="en-US" sz="2400" dirty="0" err="1" smtClean="0"/>
              <a:t>NUST</a:t>
            </a:r>
            <a:r>
              <a:rPr lang="en-US" sz="2400" dirty="0" smtClean="0"/>
              <a:t>, Islamabad.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sz="2400" dirty="0" smtClean="0"/>
              <a:t>Dr. </a:t>
            </a:r>
            <a:r>
              <a:rPr lang="en-US" sz="2400" dirty="0" err="1" smtClean="0"/>
              <a:t>Zohair</a:t>
            </a:r>
            <a:r>
              <a:rPr lang="en-US" sz="2400" dirty="0" smtClean="0"/>
              <a:t> Khan, Centre for Energy Systems, </a:t>
            </a:r>
            <a:r>
              <a:rPr lang="en-US" sz="2400" dirty="0" err="1" smtClean="0"/>
              <a:t>NUST</a:t>
            </a:r>
            <a:r>
              <a:rPr lang="en-US" sz="2400" dirty="0" smtClean="0"/>
              <a:t>, Islamabad.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sz="2400" dirty="0" smtClean="0"/>
              <a:t>Dr. </a:t>
            </a:r>
            <a:r>
              <a:rPr lang="en-US" sz="2400" dirty="0" err="1" smtClean="0"/>
              <a:t>Pervez</a:t>
            </a:r>
            <a:r>
              <a:rPr lang="en-US" sz="2400" dirty="0" smtClean="0"/>
              <a:t> </a:t>
            </a:r>
            <a:r>
              <a:rPr lang="en-US" sz="2400" dirty="0" err="1" smtClean="0"/>
              <a:t>Akhter</a:t>
            </a:r>
            <a:r>
              <a:rPr lang="en-US" sz="2400" dirty="0" smtClean="0"/>
              <a:t>, Centre of Energy Systems, </a:t>
            </a:r>
            <a:r>
              <a:rPr lang="en-US" sz="2400" dirty="0" err="1" smtClean="0"/>
              <a:t>NUST</a:t>
            </a:r>
            <a:r>
              <a:rPr lang="en-US" sz="2400" dirty="0" smtClean="0"/>
              <a:t>, Islamabad.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sz="2400" dirty="0" smtClean="0"/>
              <a:t>Dr. </a:t>
            </a:r>
            <a:r>
              <a:rPr lang="en-US" sz="2400" dirty="0" err="1" smtClean="0"/>
              <a:t>Waqas</a:t>
            </a:r>
            <a:r>
              <a:rPr lang="en-US" sz="2400" dirty="0" smtClean="0"/>
              <a:t> Khalid, Dept. of Physics, </a:t>
            </a:r>
            <a:r>
              <a:rPr lang="en-US" sz="2400" dirty="0" err="1" smtClean="0"/>
              <a:t>CIIT</a:t>
            </a:r>
            <a:r>
              <a:rPr lang="en-US" sz="2400" dirty="0" smtClean="0"/>
              <a:t>, Islamabad.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sz="2400" dirty="0" smtClean="0"/>
              <a:t>Mr. </a:t>
            </a:r>
            <a:r>
              <a:rPr lang="en-US" sz="2400" dirty="0" err="1" smtClean="0"/>
              <a:t>Manzar</a:t>
            </a:r>
            <a:r>
              <a:rPr lang="en-US" sz="2400" dirty="0" smtClean="0"/>
              <a:t> </a:t>
            </a:r>
            <a:r>
              <a:rPr lang="en-US" sz="2400" dirty="0" err="1" smtClean="0"/>
              <a:t>Abass</a:t>
            </a:r>
            <a:r>
              <a:rPr lang="en-US" sz="2400" dirty="0" smtClean="0"/>
              <a:t>, Dept. of Physics, </a:t>
            </a:r>
            <a:r>
              <a:rPr lang="en-US" sz="2400" dirty="0" err="1" smtClean="0"/>
              <a:t>CIIT</a:t>
            </a:r>
            <a:r>
              <a:rPr lang="en-US" sz="2400" dirty="0" smtClean="0"/>
              <a:t>, Islamabad.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sz="2400" dirty="0" smtClean="0"/>
              <a:t>Dr. </a:t>
            </a:r>
            <a:r>
              <a:rPr lang="en-US" sz="2400" dirty="0" err="1" smtClean="0"/>
              <a:t>Ashfaq</a:t>
            </a:r>
            <a:r>
              <a:rPr lang="en-US" sz="2400" dirty="0" smtClean="0"/>
              <a:t> Ahmad, Dept. of Physics, </a:t>
            </a:r>
            <a:r>
              <a:rPr lang="en-US" sz="2400" dirty="0" err="1" smtClean="0"/>
              <a:t>CIIT</a:t>
            </a:r>
            <a:r>
              <a:rPr lang="en-US" sz="2400" dirty="0" smtClean="0"/>
              <a:t>, Lahore.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sz="2400" dirty="0" smtClean="0"/>
              <a:t>Dr. </a:t>
            </a:r>
            <a:r>
              <a:rPr lang="en-US" sz="2400" dirty="0" err="1" smtClean="0"/>
              <a:t>Aysha</a:t>
            </a:r>
            <a:r>
              <a:rPr lang="en-US" sz="2400" dirty="0" smtClean="0"/>
              <a:t> </a:t>
            </a:r>
            <a:r>
              <a:rPr lang="en-US" sz="2400" dirty="0" err="1" smtClean="0"/>
              <a:t>kamboh</a:t>
            </a:r>
            <a:r>
              <a:rPr lang="en-US" sz="2400" dirty="0" smtClean="0"/>
              <a:t>, Dept. of Physics, </a:t>
            </a:r>
            <a:r>
              <a:rPr lang="en-US" sz="2400" dirty="0" err="1" smtClean="0"/>
              <a:t>CIIT</a:t>
            </a:r>
            <a:r>
              <a:rPr lang="en-US" sz="2400" dirty="0" smtClean="0"/>
              <a:t>, Lahore.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sz="2400" dirty="0" smtClean="0"/>
              <a:t>Dr. </a:t>
            </a:r>
            <a:r>
              <a:rPr lang="en-US" sz="2400" dirty="0" err="1" smtClean="0"/>
              <a:t>Mujtaba</a:t>
            </a:r>
            <a:r>
              <a:rPr lang="en-US" sz="2400" dirty="0" smtClean="0"/>
              <a:t> Shah, Dept. of Chemistry, </a:t>
            </a:r>
            <a:r>
              <a:rPr lang="en-US" sz="2400" dirty="0" err="1" smtClean="0"/>
              <a:t>QAU</a:t>
            </a:r>
            <a:r>
              <a:rPr lang="en-US" sz="2400" b="1" dirty="0" smtClean="0"/>
              <a:t>,</a:t>
            </a:r>
            <a:r>
              <a:rPr lang="en-US" sz="2400" dirty="0" smtClean="0"/>
              <a:t> Islamabad.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sz="2400" dirty="0" smtClean="0"/>
              <a:t>Dr. </a:t>
            </a:r>
            <a:r>
              <a:rPr lang="en-US" sz="2400" dirty="0" err="1" smtClean="0"/>
              <a:t>Safeer</a:t>
            </a:r>
            <a:r>
              <a:rPr lang="en-US" sz="2400" dirty="0" smtClean="0"/>
              <a:t> Ahmed, Dept. of Chemistry, </a:t>
            </a:r>
            <a:r>
              <a:rPr lang="en-US" sz="2400" dirty="0" err="1" smtClean="0"/>
              <a:t>QAU</a:t>
            </a:r>
            <a:r>
              <a:rPr lang="en-US" sz="2400" dirty="0" smtClean="0"/>
              <a:t>, Islamabad.</a:t>
            </a:r>
          </a:p>
          <a:p>
            <a:pPr algn="l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17F2"/>
                </a:solidFill>
              </a:rPr>
              <a:t>Research Collaborations</a:t>
            </a:r>
            <a:endParaRPr lang="en-US" sz="4000" dirty="0" smtClean="0">
              <a:solidFill>
                <a:srgbClr val="0017F2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990600"/>
            <a:ext cx="88392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l">
              <a:buFont typeface="+mj-lt"/>
              <a:buAutoNum type="arabicPeriod" startAt="13"/>
            </a:pPr>
            <a:r>
              <a:rPr lang="en-US" sz="2400" dirty="0" smtClean="0"/>
              <a:t>Prof. Dr. </a:t>
            </a:r>
            <a:r>
              <a:rPr lang="en-US" sz="2400" dirty="0" err="1" smtClean="0"/>
              <a:t>Aamir</a:t>
            </a:r>
            <a:r>
              <a:rPr lang="en-US" sz="2400" dirty="0" smtClean="0"/>
              <a:t> </a:t>
            </a:r>
            <a:r>
              <a:rPr lang="en-US" sz="2400" dirty="0" err="1" smtClean="0"/>
              <a:t>Saeed</a:t>
            </a:r>
            <a:r>
              <a:rPr lang="en-US" sz="2400" dirty="0" smtClean="0"/>
              <a:t>, Dept. of Chemistry, </a:t>
            </a:r>
            <a:r>
              <a:rPr lang="en-US" sz="2400" dirty="0" err="1" smtClean="0"/>
              <a:t>QAU</a:t>
            </a:r>
            <a:r>
              <a:rPr lang="en-US" sz="2400" dirty="0" smtClean="0"/>
              <a:t>,</a:t>
            </a:r>
            <a:r>
              <a:rPr lang="en-US" sz="2400" b="1" dirty="0" smtClean="0"/>
              <a:t> </a:t>
            </a:r>
            <a:r>
              <a:rPr lang="en-US" sz="2400" dirty="0" smtClean="0"/>
              <a:t>Islamabad.</a:t>
            </a:r>
          </a:p>
          <a:p>
            <a:pPr marL="457200" lvl="0" indent="-457200" algn="l">
              <a:buFont typeface="+mj-lt"/>
              <a:buAutoNum type="arabicPeriod" startAt="13"/>
            </a:pPr>
            <a:r>
              <a:rPr lang="en-US" sz="2400" dirty="0" smtClean="0"/>
              <a:t>Prof. Dr. </a:t>
            </a:r>
            <a:r>
              <a:rPr lang="en-US" sz="2400" dirty="0" err="1" smtClean="0"/>
              <a:t>Tasneem</a:t>
            </a:r>
            <a:r>
              <a:rPr lang="en-US" sz="2400" dirty="0" smtClean="0"/>
              <a:t> </a:t>
            </a:r>
            <a:r>
              <a:rPr lang="en-US" sz="2400" dirty="0" err="1" smtClean="0"/>
              <a:t>Zehra</a:t>
            </a:r>
            <a:r>
              <a:rPr lang="en-US" sz="2400" dirty="0" smtClean="0"/>
              <a:t>, Dept. of Physics, </a:t>
            </a:r>
            <a:r>
              <a:rPr lang="en-US" sz="2400" dirty="0" err="1" smtClean="0"/>
              <a:t>QAU</a:t>
            </a:r>
            <a:r>
              <a:rPr lang="en-US" sz="2400" dirty="0" smtClean="0"/>
              <a:t>,</a:t>
            </a:r>
            <a:r>
              <a:rPr lang="en-US" sz="2400" b="1" dirty="0" smtClean="0"/>
              <a:t> </a:t>
            </a:r>
            <a:r>
              <a:rPr lang="en-US" sz="2400" dirty="0" smtClean="0"/>
              <a:t>Islamabad.</a:t>
            </a:r>
          </a:p>
          <a:p>
            <a:pPr marL="457200" lvl="0" indent="-457200" algn="l">
              <a:buFont typeface="+mj-lt"/>
              <a:buAutoNum type="arabicPeriod" startAt="13"/>
            </a:pPr>
            <a:r>
              <a:rPr lang="en-US" sz="2400" dirty="0" smtClean="0"/>
              <a:t>Dr. </a:t>
            </a:r>
            <a:r>
              <a:rPr lang="en-US" sz="2400" dirty="0" err="1" smtClean="0"/>
              <a:t>Syed</a:t>
            </a:r>
            <a:r>
              <a:rPr lang="en-US" sz="2400" dirty="0" smtClean="0"/>
              <a:t> </a:t>
            </a:r>
            <a:r>
              <a:rPr lang="en-US" sz="2400" dirty="0" err="1" smtClean="0"/>
              <a:t>Zafar</a:t>
            </a:r>
            <a:r>
              <a:rPr lang="en-US" sz="2400" dirty="0" smtClean="0"/>
              <a:t> </a:t>
            </a:r>
            <a:r>
              <a:rPr lang="en-US" sz="2400" dirty="0" err="1" smtClean="0"/>
              <a:t>Illyas</a:t>
            </a:r>
            <a:r>
              <a:rPr lang="en-US" sz="2400" dirty="0" smtClean="0"/>
              <a:t>, Dept. of Physics, </a:t>
            </a:r>
            <a:r>
              <a:rPr lang="en-US" sz="2400" dirty="0" err="1" smtClean="0"/>
              <a:t>AIOU</a:t>
            </a:r>
            <a:r>
              <a:rPr lang="en-US" sz="2400" dirty="0" smtClean="0"/>
              <a:t>, Islamabad.</a:t>
            </a:r>
          </a:p>
          <a:p>
            <a:pPr marL="457200" lvl="0" indent="-457200" algn="l">
              <a:buFont typeface="+mj-lt"/>
              <a:buAutoNum type="arabicPeriod" startAt="13"/>
            </a:pPr>
            <a:r>
              <a:rPr lang="en-US" sz="2400" dirty="0" smtClean="0"/>
              <a:t>Dr. Hassan </a:t>
            </a:r>
            <a:r>
              <a:rPr lang="en-US" sz="2400" dirty="0" err="1" smtClean="0"/>
              <a:t>Sayyad</a:t>
            </a:r>
            <a:r>
              <a:rPr lang="en-US" sz="2400" dirty="0" smtClean="0"/>
              <a:t>, Faculty of Eng. Sci., </a:t>
            </a:r>
            <a:r>
              <a:rPr lang="en-US" sz="2400" dirty="0" err="1" smtClean="0"/>
              <a:t>GIK</a:t>
            </a:r>
            <a:r>
              <a:rPr lang="en-US" sz="2400" dirty="0" smtClean="0"/>
              <a:t> Institute of Engineering and Technology, </a:t>
            </a:r>
            <a:r>
              <a:rPr lang="en-US" sz="2400" dirty="0" err="1" smtClean="0"/>
              <a:t>Topi</a:t>
            </a:r>
            <a:r>
              <a:rPr lang="en-US" sz="2400" dirty="0" smtClean="0"/>
              <a:t>.</a:t>
            </a:r>
          </a:p>
          <a:p>
            <a:pPr marL="457200" lvl="0" indent="-457200" algn="l">
              <a:buFont typeface="+mj-lt"/>
              <a:buAutoNum type="arabicPeriod" startAt="13"/>
            </a:pPr>
            <a:r>
              <a:rPr lang="en-US" sz="2400" dirty="0" smtClean="0"/>
              <a:t>Dr. </a:t>
            </a:r>
            <a:r>
              <a:rPr lang="en-US" sz="2400" dirty="0" err="1" smtClean="0"/>
              <a:t>Yasir</a:t>
            </a:r>
            <a:r>
              <a:rPr lang="en-US" sz="2400" dirty="0" smtClean="0"/>
              <a:t> </a:t>
            </a:r>
            <a:r>
              <a:rPr lang="en-US" sz="2400" dirty="0" err="1" smtClean="0"/>
              <a:t>Joya</a:t>
            </a:r>
            <a:r>
              <a:rPr lang="en-US" sz="2400" dirty="0" smtClean="0"/>
              <a:t>, Faculty of Eng. Sci., </a:t>
            </a:r>
            <a:r>
              <a:rPr lang="en-US" sz="2400" dirty="0" err="1" smtClean="0"/>
              <a:t>GIK</a:t>
            </a:r>
            <a:r>
              <a:rPr lang="en-US" sz="2400" dirty="0" smtClean="0"/>
              <a:t> Institute of Engineering and Technology, </a:t>
            </a:r>
            <a:r>
              <a:rPr lang="en-US" sz="2400" dirty="0" err="1" smtClean="0"/>
              <a:t>Topi</a:t>
            </a:r>
            <a:r>
              <a:rPr lang="en-US" sz="2400" dirty="0" smtClean="0"/>
              <a:t>.</a:t>
            </a:r>
          </a:p>
          <a:p>
            <a:pPr marL="457200" lvl="0" indent="-457200" algn="l">
              <a:buFont typeface="+mj-lt"/>
              <a:buAutoNum type="arabicPeriod" startAt="13"/>
            </a:pPr>
            <a:r>
              <a:rPr lang="en-US" sz="2400" dirty="0" smtClean="0"/>
              <a:t>Dr. </a:t>
            </a:r>
            <a:r>
              <a:rPr lang="en-US" sz="2400" dirty="0" err="1" smtClean="0"/>
              <a:t>Jahan</a:t>
            </a:r>
            <a:r>
              <a:rPr lang="en-US" sz="2400" dirty="0" smtClean="0"/>
              <a:t> Akbar, Dept. of Physics, </a:t>
            </a:r>
            <a:r>
              <a:rPr lang="en-US" sz="2400" dirty="0" err="1" smtClean="0"/>
              <a:t>Hazara</a:t>
            </a:r>
            <a:r>
              <a:rPr lang="en-US" sz="2400" dirty="0" smtClean="0"/>
              <a:t> University, </a:t>
            </a:r>
            <a:r>
              <a:rPr lang="en-US" sz="2400" dirty="0" err="1" smtClean="0"/>
              <a:t>Mansehra</a:t>
            </a:r>
            <a:r>
              <a:rPr lang="en-US" sz="2400" dirty="0" smtClean="0"/>
              <a:t>.</a:t>
            </a:r>
          </a:p>
          <a:p>
            <a:pPr marL="457200" lvl="0" indent="-457200" algn="l">
              <a:buFont typeface="+mj-lt"/>
              <a:buAutoNum type="arabicPeriod" startAt="13"/>
            </a:pPr>
            <a:r>
              <a:rPr lang="en-US" sz="2400" dirty="0" smtClean="0"/>
              <a:t>Prof. Dr. </a:t>
            </a:r>
            <a:r>
              <a:rPr lang="en-US" sz="2400" dirty="0" err="1" smtClean="0"/>
              <a:t>Salamat</a:t>
            </a:r>
            <a:r>
              <a:rPr lang="en-US" sz="2400" dirty="0" smtClean="0"/>
              <a:t> Ali, Dept. of Physics, GC University</a:t>
            </a:r>
            <a:r>
              <a:rPr lang="en-US" sz="2400" b="1" dirty="0" smtClean="0"/>
              <a:t>,</a:t>
            </a:r>
            <a:r>
              <a:rPr lang="en-US" sz="2400" dirty="0" smtClean="0"/>
              <a:t> Lahore.</a:t>
            </a:r>
          </a:p>
          <a:p>
            <a:pPr marL="457200" lvl="0" indent="-457200" algn="l">
              <a:buFont typeface="+mj-lt"/>
              <a:buAutoNum type="arabicPeriod" startAt="13"/>
            </a:pPr>
            <a:r>
              <a:rPr lang="en-US" sz="2400" dirty="0" smtClean="0"/>
              <a:t>Dr. Abdul </a:t>
            </a:r>
            <a:r>
              <a:rPr lang="en-US" sz="2400" dirty="0" err="1" smtClean="0"/>
              <a:t>Waheed</a:t>
            </a:r>
            <a:r>
              <a:rPr lang="en-US" sz="2400" dirty="0" smtClean="0"/>
              <a:t>, Dept. of Physics, </a:t>
            </a:r>
            <a:r>
              <a:rPr lang="en-US" sz="2400" dirty="0" err="1" smtClean="0"/>
              <a:t>UET</a:t>
            </a:r>
            <a:r>
              <a:rPr lang="en-US" sz="2400" b="1" dirty="0" smtClean="0"/>
              <a:t>, </a:t>
            </a:r>
            <a:r>
              <a:rPr lang="en-US" sz="2400" dirty="0" smtClean="0"/>
              <a:t>Lahore.</a:t>
            </a:r>
          </a:p>
          <a:p>
            <a:pPr marL="457200" lvl="0" indent="-457200" algn="l">
              <a:buFont typeface="+mj-lt"/>
              <a:buAutoNum type="arabicPeriod" startAt="13"/>
            </a:pPr>
            <a:r>
              <a:rPr lang="en-US" sz="2400" dirty="0" smtClean="0"/>
              <a:t>Dr. </a:t>
            </a:r>
            <a:r>
              <a:rPr lang="en-US" sz="2400" dirty="0" err="1" smtClean="0"/>
              <a:t>Rehana</a:t>
            </a:r>
            <a:r>
              <a:rPr lang="en-US" sz="2400" dirty="0" smtClean="0"/>
              <a:t> Sharif, Dept. of Physics, </a:t>
            </a:r>
            <a:r>
              <a:rPr lang="en-US" sz="2400" dirty="0" err="1" smtClean="0"/>
              <a:t>UET</a:t>
            </a:r>
            <a:r>
              <a:rPr lang="en-US" sz="2400" dirty="0" smtClean="0"/>
              <a:t>,</a:t>
            </a:r>
            <a:r>
              <a:rPr lang="en-US" sz="2400" b="1" dirty="0" smtClean="0"/>
              <a:t> </a:t>
            </a:r>
            <a:r>
              <a:rPr lang="en-US" sz="2400" dirty="0" smtClean="0"/>
              <a:t>Lahore.</a:t>
            </a:r>
          </a:p>
          <a:p>
            <a:pPr marL="457200" lvl="0" indent="-457200" algn="l">
              <a:buFont typeface="+mj-lt"/>
              <a:buAutoNum type="arabicPeriod" startAt="13"/>
            </a:pPr>
            <a:r>
              <a:rPr lang="en-US" sz="2400" dirty="0" smtClean="0"/>
              <a:t>Dr. </a:t>
            </a:r>
            <a:r>
              <a:rPr lang="en-US" sz="2400" dirty="0" err="1" smtClean="0"/>
              <a:t>Fakhira</a:t>
            </a:r>
            <a:r>
              <a:rPr lang="en-US" sz="2400" dirty="0" smtClean="0"/>
              <a:t> Aziz, Jinnah College for Women, University of Peshawar. </a:t>
            </a:r>
          </a:p>
          <a:p>
            <a:pPr marL="457200" lvl="0" indent="-457200" algn="l">
              <a:buFont typeface="+mj-lt"/>
              <a:buAutoNum type="arabicPeriod" startAt="13"/>
            </a:pPr>
            <a:endParaRPr lang="en-US" sz="1200" dirty="0" smtClean="0"/>
          </a:p>
          <a:p>
            <a:pPr marL="457200" lvl="0" indent="-457200" algn="l"/>
            <a:r>
              <a:rPr lang="en-US" sz="2400" dirty="0" smtClean="0"/>
              <a:t>	</a:t>
            </a:r>
            <a:r>
              <a:rPr lang="en-US" sz="2400" b="1" dirty="0" smtClean="0"/>
              <a:t>(46  </a:t>
            </a:r>
            <a:r>
              <a:rPr lang="en-US" sz="2400" b="1" dirty="0" err="1" smtClean="0"/>
              <a:t>Ph.D</a:t>
            </a:r>
            <a:r>
              <a:rPr lang="en-US" sz="2400" b="1" dirty="0" smtClean="0"/>
              <a:t>/MS/</a:t>
            </a:r>
            <a:r>
              <a:rPr lang="en-US" sz="2400" b="1" dirty="0" err="1" smtClean="0"/>
              <a:t>UG</a:t>
            </a:r>
            <a:r>
              <a:rPr lang="en-US" sz="2400" b="1" dirty="0" smtClean="0"/>
              <a:t> students have completed their research projects using PCRET Labs)</a:t>
            </a:r>
          </a:p>
          <a:p>
            <a:pPr algn="l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0"/>
            <a:ext cx="7924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i="1" u="sng" dirty="0" smtClean="0">
                <a:solidFill>
                  <a:srgbClr val="0017F2"/>
                </a:solidFill>
              </a:rPr>
              <a:t>Research Collaborations... </a:t>
            </a:r>
            <a:r>
              <a:rPr lang="en-GB" sz="3200" b="1" i="1" u="sng" dirty="0" err="1" smtClean="0">
                <a:solidFill>
                  <a:srgbClr val="0017F2"/>
                </a:solidFill>
              </a:rPr>
              <a:t>contd</a:t>
            </a:r>
            <a:endParaRPr lang="en-US" sz="3200" i="1" u="sng" dirty="0" smtClean="0">
              <a:solidFill>
                <a:srgbClr val="0017F2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buNone/>
            </a:pPr>
            <a:endParaRPr lang="en-US" sz="6600" b="1" dirty="0" smtClean="0"/>
          </a:p>
          <a:p>
            <a:pPr>
              <a:buNone/>
            </a:pPr>
            <a:endParaRPr lang="en-US" sz="40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7200" b="1" dirty="0" smtClean="0">
                <a:solidFill>
                  <a:srgbClr val="0017F2"/>
                </a:solidFill>
              </a:rPr>
              <a:t>Solar Thermal</a:t>
            </a:r>
            <a:endParaRPr lang="en-US" sz="7200" b="1" dirty="0">
              <a:solidFill>
                <a:srgbClr val="0017F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thermal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838200"/>
            <a:ext cx="8440068" cy="5486400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381000" y="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17F2"/>
                </a:solidFill>
              </a:rPr>
              <a:t>Solar Thermal Products by PCRET</a:t>
            </a:r>
            <a:endParaRPr lang="en-US" sz="4000" dirty="0" smtClean="0">
              <a:solidFill>
                <a:srgbClr val="0017F2"/>
              </a:solidFill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396335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cs typeface="Times New Roman" pitchFamily="18" charset="0"/>
              </a:rPr>
              <a:t>Installed 25 solar dryers with total capacity of 5460 Kg/day fruit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4953000" y="3352800"/>
            <a:ext cx="2362200" cy="228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53000" y="3276600"/>
            <a:ext cx="2319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Solar Water Heater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-304800" y="152400"/>
            <a:ext cx="8991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0017F2"/>
                </a:solidFill>
                <a:latin typeface="+mj-lt"/>
                <a:ea typeface="+mj-ea"/>
                <a:cs typeface="+mj-cs"/>
              </a:rPr>
              <a:t>Solar Thermal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17F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Industry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17F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Established in Private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17F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Sector</a:t>
            </a:r>
          </a:p>
          <a:p>
            <a:pPr lvl="0" eaLnBrk="0" hangingPunct="0">
              <a:defRPr/>
            </a:pPr>
            <a:r>
              <a:rPr lang="en-US" sz="2800" b="1" kern="0" dirty="0" smtClean="0"/>
              <a:t>(technical know-how provided by PCRET)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17F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102578"/>
            <a:ext cx="75438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 smtClean="0"/>
              <a:t>Gold Roof, </a:t>
            </a:r>
            <a:r>
              <a:rPr lang="en-US" sz="3200" dirty="0" err="1" smtClean="0"/>
              <a:t>Hattar</a:t>
            </a:r>
            <a:endParaRPr lang="en-US" sz="3200" dirty="0" smtClean="0"/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 smtClean="0"/>
              <a:t>Solar Geyser, Islamabad</a:t>
            </a:r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 smtClean="0"/>
              <a:t>Solar Line, Karachi</a:t>
            </a:r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 err="1" smtClean="0"/>
              <a:t>Orential</a:t>
            </a:r>
            <a:r>
              <a:rPr lang="en-US" sz="3200" dirty="0" smtClean="0"/>
              <a:t> Solar, Multan</a:t>
            </a:r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 err="1" smtClean="0"/>
              <a:t>Miltronix</a:t>
            </a:r>
            <a:r>
              <a:rPr lang="en-US" sz="3200" dirty="0" smtClean="0"/>
              <a:t> Pvt. Ltd, Islamabad </a:t>
            </a:r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 smtClean="0"/>
              <a:t>Super Soft Eng, Pvt. Ltd. Rawalpindi</a:t>
            </a:r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 smtClean="0"/>
              <a:t>Hard Bone Pvt. Ltd. Islamabad</a:t>
            </a:r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 err="1" smtClean="0"/>
              <a:t>Izhar</a:t>
            </a:r>
            <a:r>
              <a:rPr lang="en-US" sz="3200" dirty="0" smtClean="0"/>
              <a:t> Solar Pvt. Ltd., Lahore</a:t>
            </a:r>
            <a:endParaRPr lang="en-US" sz="3200" dirty="0"/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3200" dirty="0" err="1" smtClean="0"/>
              <a:t>EBR</a:t>
            </a:r>
            <a:r>
              <a:rPr lang="en-US" sz="3200" dirty="0" smtClean="0"/>
              <a:t> Pvt. Ltd. Lahore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609600"/>
            <a:ext cx="8534400" cy="5486400"/>
          </a:xfrm>
        </p:spPr>
        <p:txBody>
          <a:bodyPr/>
          <a:lstStyle/>
          <a:p>
            <a:pPr>
              <a:buNone/>
            </a:pPr>
            <a:endParaRPr lang="en-US" sz="6600" b="1" dirty="0" smtClean="0"/>
          </a:p>
          <a:p>
            <a:pPr>
              <a:buNone/>
            </a:pPr>
            <a:endParaRPr lang="en-US" sz="54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5400" b="1" dirty="0" err="1" smtClean="0">
                <a:solidFill>
                  <a:srgbClr val="0017F2"/>
                </a:solidFill>
              </a:rPr>
              <a:t>Microhydro</a:t>
            </a:r>
            <a:r>
              <a:rPr lang="en-US" sz="5400" b="1" dirty="0" smtClean="0">
                <a:solidFill>
                  <a:srgbClr val="0017F2"/>
                </a:solidFill>
              </a:rPr>
              <a:t> Power (</a:t>
            </a:r>
            <a:r>
              <a:rPr lang="en-US" sz="5400" b="1" dirty="0" err="1" smtClean="0">
                <a:solidFill>
                  <a:srgbClr val="0017F2"/>
                </a:solidFill>
              </a:rPr>
              <a:t>MHP</a:t>
            </a:r>
            <a:r>
              <a:rPr lang="en-US" sz="5400" b="1" dirty="0" smtClean="0">
                <a:solidFill>
                  <a:srgbClr val="0017F2"/>
                </a:solidFill>
              </a:rPr>
              <a:t>)</a:t>
            </a:r>
            <a:endParaRPr lang="en-US" sz="5400" b="1" dirty="0">
              <a:solidFill>
                <a:srgbClr val="0017F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692" name="Picture 13" descr="DSC001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19400"/>
            <a:ext cx="4648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2715" name="Rectangle 27"/>
          <p:cNvSpPr>
            <a:spLocks noChangeArrowheads="1"/>
          </p:cNvSpPr>
          <p:nvPr/>
        </p:nvSpPr>
        <p:spPr bwMode="auto">
          <a:xfrm>
            <a:off x="0" y="4344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/>
            <a:endParaRPr lang="en-US" sz="2400"/>
          </a:p>
        </p:txBody>
      </p:sp>
      <p:sp>
        <p:nvSpPr>
          <p:cNvPr id="882716" name="Rectangle 19"/>
          <p:cNvSpPr>
            <a:spLocks noChangeArrowheads="1"/>
          </p:cNvSpPr>
          <p:nvPr/>
        </p:nvSpPr>
        <p:spPr bwMode="auto">
          <a:xfrm>
            <a:off x="228600" y="822325"/>
            <a:ext cx="37321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u="sng" dirty="0" err="1" smtClean="0">
                <a:solidFill>
                  <a:srgbClr val="FF3300"/>
                </a:solidFill>
                <a:latin typeface="Benguiat Bk BT" pitchFamily="18" charset="0"/>
                <a:cs typeface="Arial" pitchFamily="34" charset="0"/>
              </a:rPr>
              <a:t>Microhydro</a:t>
            </a:r>
            <a:r>
              <a:rPr lang="en-US" sz="3200" b="1" u="sng" dirty="0" smtClean="0">
                <a:solidFill>
                  <a:srgbClr val="FF3300"/>
                </a:solidFill>
                <a:latin typeface="Benguiat Bk BT" pitchFamily="18" charset="0"/>
                <a:cs typeface="Arial" pitchFamily="34" charset="0"/>
              </a:rPr>
              <a:t> Plants</a:t>
            </a:r>
            <a:endParaRPr lang="en-US" sz="3200" b="1" u="sng" dirty="0">
              <a:solidFill>
                <a:srgbClr val="FF3300"/>
              </a:solidFill>
              <a:latin typeface="Benguiat Bk BT" pitchFamily="18" charset="0"/>
              <a:cs typeface="Arial" pitchFamily="34" charset="0"/>
            </a:endParaRPr>
          </a:p>
        </p:txBody>
      </p:sp>
      <p:sp>
        <p:nvSpPr>
          <p:cNvPr id="882719" name="Text Box 31"/>
          <p:cNvSpPr txBox="1">
            <a:spLocks noChangeArrowheads="1"/>
          </p:cNvSpPr>
          <p:nvPr/>
        </p:nvSpPr>
        <p:spPr bwMode="auto">
          <a:xfrm>
            <a:off x="304800" y="1371600"/>
            <a:ext cx="921385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/>
              <a:t>Plants Installed 		:  </a:t>
            </a:r>
            <a:r>
              <a:rPr lang="en-US" sz="2000" dirty="0" smtClean="0"/>
              <a:t>562 </a:t>
            </a:r>
            <a:r>
              <a:rPr lang="en-US" sz="2000" dirty="0"/>
              <a:t>Nos. </a:t>
            </a:r>
            <a:r>
              <a:rPr lang="en-US" sz="2000" dirty="0" smtClean="0"/>
              <a:t>(9.7 </a:t>
            </a:r>
            <a:r>
              <a:rPr lang="en-US" sz="2000" dirty="0"/>
              <a:t>MW </a:t>
            </a:r>
            <a:r>
              <a:rPr lang="en-US" sz="2000" dirty="0" smtClean="0"/>
              <a:t>capacity) </a:t>
            </a:r>
            <a:endParaRPr lang="en-US" sz="2000" dirty="0"/>
          </a:p>
          <a:p>
            <a:pPr algn="l">
              <a:spcBef>
                <a:spcPct val="50000"/>
              </a:spcBef>
            </a:pPr>
            <a:r>
              <a:rPr lang="en-US" sz="2000" dirty="0"/>
              <a:t>House electrified 		:  80,000 Nos. </a:t>
            </a:r>
          </a:p>
          <a:p>
            <a:pPr algn="l">
              <a:spcBef>
                <a:spcPct val="50000"/>
              </a:spcBef>
            </a:pPr>
            <a:r>
              <a:rPr lang="en-US" dirty="0" smtClean="0"/>
              <a:t>Cottage Industry </a:t>
            </a:r>
            <a:r>
              <a:rPr lang="en-US" dirty="0"/>
              <a:t>	   	:  200 Nos. </a:t>
            </a:r>
          </a:p>
          <a:p>
            <a:pPr algn="l">
              <a:spcBef>
                <a:spcPct val="50000"/>
              </a:spcBef>
            </a:pPr>
            <a:endParaRPr lang="en-US" sz="2000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0" y="0"/>
            <a:ext cx="8042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Arial" charset="0"/>
              </a:rPr>
              <a:t>MHP</a:t>
            </a:r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 Installations by PCRET</a:t>
            </a:r>
            <a:endParaRPr lang="en-US" sz="32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8" name="Picture 2" descr="scan00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819400"/>
            <a:ext cx="4495799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915400" cy="5562600"/>
          </a:xfrm>
        </p:spPr>
        <p:txBody>
          <a:bodyPr/>
          <a:lstStyle/>
          <a:p>
            <a:pPr algn="ctr">
              <a:buFontTx/>
              <a:buNone/>
            </a:pPr>
            <a:endParaRPr lang="en-US" sz="1800" b="1" dirty="0" smtClean="0">
              <a:latin typeface="Arial" charset="0"/>
            </a:endParaRPr>
          </a:p>
          <a:p>
            <a:pPr>
              <a:buFontTx/>
              <a:buNone/>
            </a:pPr>
            <a:endParaRPr lang="en-US" sz="3600" b="1" dirty="0" smtClean="0">
              <a:latin typeface="Arial" charset="0"/>
            </a:endParaRPr>
          </a:p>
          <a:p>
            <a:pPr>
              <a:buFontTx/>
              <a:buNone/>
            </a:pPr>
            <a:r>
              <a:rPr lang="en-US" sz="3600" b="1" dirty="0" smtClean="0">
                <a:latin typeface="Arial" charset="0"/>
              </a:rPr>
              <a:t>	</a:t>
            </a:r>
            <a:r>
              <a:rPr lang="en-US" sz="3600" b="1" dirty="0" smtClean="0">
                <a:latin typeface="Arial" charset="0"/>
              </a:rPr>
              <a:t>	</a:t>
            </a:r>
            <a:r>
              <a:rPr lang="en-US" sz="3600" b="1" dirty="0" smtClean="0">
                <a:latin typeface="Arial" charset="0"/>
              </a:rPr>
              <a:t>Head </a:t>
            </a:r>
            <a:r>
              <a:rPr lang="en-US" sz="3600" b="1" dirty="0" smtClean="0">
                <a:latin typeface="Arial" charset="0"/>
              </a:rPr>
              <a:t>office </a:t>
            </a:r>
            <a:r>
              <a:rPr lang="en-US" sz="3600" b="1" dirty="0" smtClean="0">
                <a:latin typeface="Arial" charset="0"/>
              </a:rPr>
              <a:t>:    </a:t>
            </a:r>
            <a:r>
              <a:rPr lang="en-US" sz="3600" b="1" dirty="0" smtClean="0">
                <a:latin typeface="Arial" charset="0"/>
              </a:rPr>
              <a:t>Islamabad</a:t>
            </a:r>
          </a:p>
          <a:p>
            <a:pPr>
              <a:buFontTx/>
              <a:buNone/>
            </a:pPr>
            <a:endParaRPr lang="en-US" b="1" dirty="0" smtClean="0">
              <a:latin typeface="Arial" charset="0"/>
            </a:endParaRPr>
          </a:p>
          <a:p>
            <a:pPr>
              <a:buFontTx/>
              <a:buNone/>
            </a:pPr>
            <a:r>
              <a:rPr lang="en-US" b="1" dirty="0" smtClean="0">
                <a:latin typeface="Arial" charset="0"/>
              </a:rPr>
              <a:t>		Regional Offices:</a:t>
            </a:r>
          </a:p>
          <a:p>
            <a:pPr algn="ctr">
              <a:buFontTx/>
              <a:buNone/>
            </a:pPr>
            <a:r>
              <a:rPr lang="en-US" sz="2400" b="1" dirty="0" smtClean="0">
                <a:latin typeface="Arial" charset="0"/>
              </a:rPr>
              <a:t>  </a:t>
            </a:r>
            <a:r>
              <a:rPr lang="en-US" sz="2400" b="1" dirty="0" err="1" smtClean="0">
                <a:latin typeface="Arial" charset="0"/>
              </a:rPr>
              <a:t>i</a:t>
            </a:r>
            <a:r>
              <a:rPr lang="en-US" sz="2400" b="1" dirty="0" smtClean="0">
                <a:latin typeface="Arial" charset="0"/>
              </a:rPr>
              <a:t>).   Quetta </a:t>
            </a:r>
          </a:p>
          <a:p>
            <a:pPr algn="ctr">
              <a:buFontTx/>
              <a:buNone/>
            </a:pPr>
            <a:r>
              <a:rPr lang="en-US" sz="2400" b="1" dirty="0" smtClean="0">
                <a:latin typeface="Arial" charset="0"/>
              </a:rPr>
              <a:t>       ii).  Peshawar        </a:t>
            </a:r>
          </a:p>
          <a:p>
            <a:pPr algn="ctr">
              <a:buFontTx/>
              <a:buNone/>
            </a:pPr>
            <a:r>
              <a:rPr lang="en-US" sz="2400" b="1" dirty="0" smtClean="0">
                <a:latin typeface="Arial" charset="0"/>
              </a:rPr>
              <a:t>   iii).  Karachi      </a:t>
            </a:r>
          </a:p>
          <a:p>
            <a:pPr algn="ctr">
              <a:buFontTx/>
              <a:buNone/>
            </a:pPr>
            <a:r>
              <a:rPr lang="en-US" sz="2400" b="1" dirty="0" smtClean="0">
                <a:latin typeface="Arial" charset="0"/>
              </a:rPr>
              <a:t>  iv).  Lahore </a:t>
            </a:r>
          </a:p>
          <a:p>
            <a:pPr algn="ctr">
              <a:buFontTx/>
              <a:buNone/>
            </a:pPr>
            <a:endParaRPr lang="en-US" sz="1800" b="1" dirty="0" smtClean="0">
              <a:latin typeface="Arial" charset="0"/>
            </a:endParaRPr>
          </a:p>
          <a:p>
            <a:pPr algn="ctr">
              <a:buFontTx/>
              <a:buNone/>
            </a:pPr>
            <a:endParaRPr lang="en-US" sz="1800" b="1" dirty="0" smtClean="0">
              <a:latin typeface="Arial" charset="0"/>
            </a:endParaRPr>
          </a:p>
          <a:p>
            <a:pPr algn="ctr">
              <a:buFontTx/>
              <a:buNone/>
            </a:pPr>
            <a:endParaRPr lang="en-US" sz="1800" b="1" dirty="0" smtClean="0">
              <a:latin typeface="Arial" charset="0"/>
            </a:endParaRPr>
          </a:p>
          <a:p>
            <a:pPr algn="ctr">
              <a:buFontTx/>
              <a:buNone/>
            </a:pPr>
            <a:endParaRPr lang="en-US" sz="2400" b="1" dirty="0" smtClean="0">
              <a:latin typeface="Arial" charset="0"/>
            </a:endParaRPr>
          </a:p>
          <a:p>
            <a:pPr algn="ctr">
              <a:buFontTx/>
              <a:buNone/>
            </a:pPr>
            <a:endParaRPr lang="en-US" sz="1000" dirty="0" smtClean="0"/>
          </a:p>
          <a:p>
            <a:pPr algn="ctr">
              <a:buFontTx/>
              <a:buNone/>
            </a:pPr>
            <a:endParaRPr lang="en-US" sz="1000" dirty="0" smtClean="0"/>
          </a:p>
          <a:p>
            <a:pPr algn="ctr">
              <a:buFontTx/>
              <a:buNone/>
            </a:pPr>
            <a:endParaRPr lang="en-US" sz="1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381000" y="1981200"/>
            <a:ext cx="815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90513" indent="-290513" algn="just" eaLnBrk="0" hangingPunct="0">
              <a:spcBef>
                <a:spcPct val="20000"/>
              </a:spcBef>
            </a:pPr>
            <a:r>
              <a:rPr lang="en-US" dirty="0"/>
              <a:t>    </a:t>
            </a:r>
            <a:r>
              <a:rPr lang="en-US" sz="2800" b="1" dirty="0"/>
              <a:t>Project </a:t>
            </a:r>
            <a:r>
              <a:rPr lang="en-US" sz="2800" b="1" dirty="0" smtClean="0"/>
              <a:t>: </a:t>
            </a:r>
            <a:r>
              <a:rPr lang="en-US" sz="2800" dirty="0"/>
              <a:t>Provision of Electricity to Earthquake Effected Areas Through Installation of 100 Micro Hydro Power Plants. </a:t>
            </a:r>
          </a:p>
          <a:p>
            <a:pPr marL="290513" indent="-290513" algn="just" eaLnBrk="0" hangingPunct="0">
              <a:spcBef>
                <a:spcPct val="20000"/>
              </a:spcBef>
            </a:pPr>
            <a:endParaRPr lang="en-US" dirty="0"/>
          </a:p>
          <a:p>
            <a:pPr marL="290513" indent="-290513" algn="just" eaLnBrk="0" hangingPunct="0">
              <a:spcBef>
                <a:spcPct val="20000"/>
              </a:spcBef>
            </a:pPr>
            <a:endParaRPr lang="en-US" dirty="0"/>
          </a:p>
        </p:txBody>
      </p:sp>
      <p:sp>
        <p:nvSpPr>
          <p:cNvPr id="46084" name="Rectangle 41"/>
          <p:cNvSpPr>
            <a:spLocks noChangeArrowheads="1"/>
          </p:cNvSpPr>
          <p:nvPr/>
        </p:nvSpPr>
        <p:spPr bwMode="auto">
          <a:xfrm>
            <a:off x="685800" y="3581400"/>
            <a:ext cx="8001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90513" indent="-290513" algn="just" eaLnBrk="0" hangingPunct="0">
              <a:spcBef>
                <a:spcPct val="20000"/>
              </a:spcBef>
            </a:pPr>
            <a:r>
              <a:rPr lang="en-US" sz="2400" b="1" dirty="0" smtClean="0"/>
              <a:t>Project </a:t>
            </a:r>
            <a:r>
              <a:rPr lang="en-US" sz="2400" b="1" dirty="0"/>
              <a:t>Cost                              : </a:t>
            </a:r>
            <a:r>
              <a:rPr lang="en-US" sz="2400" dirty="0"/>
              <a:t>	</a:t>
            </a:r>
            <a:r>
              <a:rPr lang="en-US" sz="2400" dirty="0" err="1"/>
              <a:t>Rs</a:t>
            </a:r>
            <a:r>
              <a:rPr lang="en-US" sz="2400" dirty="0"/>
              <a:t>. 132.256 Million </a:t>
            </a:r>
          </a:p>
          <a:p>
            <a:pPr marL="290513" indent="-290513" algn="just" eaLnBrk="0" hangingPunct="0">
              <a:spcBef>
                <a:spcPct val="20000"/>
              </a:spcBef>
            </a:pPr>
            <a:r>
              <a:rPr lang="en-US" sz="2400" b="1" dirty="0"/>
              <a:t>Project Starting Date</a:t>
            </a:r>
            <a:r>
              <a:rPr lang="en-US" sz="2400" dirty="0"/>
              <a:t>               </a:t>
            </a:r>
            <a:r>
              <a:rPr lang="en-US" sz="2400" b="1" dirty="0"/>
              <a:t>: 	July 2007</a:t>
            </a:r>
          </a:p>
          <a:p>
            <a:pPr marL="290513" indent="-290513" algn="just" eaLnBrk="0" hangingPunct="0">
              <a:spcBef>
                <a:spcPct val="20000"/>
              </a:spcBef>
            </a:pPr>
            <a:r>
              <a:rPr lang="en-US" sz="2400" b="1" dirty="0" smtClean="0"/>
              <a:t>Project Completion </a:t>
            </a:r>
            <a:r>
              <a:rPr lang="en-US" sz="2400" b="1" dirty="0"/>
              <a:t>Date    </a:t>
            </a:r>
            <a:r>
              <a:rPr lang="en-US" sz="2400" b="1" dirty="0" smtClean="0"/>
              <a:t>     :</a:t>
            </a:r>
            <a:r>
              <a:rPr lang="en-US" sz="2400" b="1" dirty="0"/>
              <a:t>	June, 2013</a:t>
            </a:r>
          </a:p>
          <a:p>
            <a:pPr marL="290513" indent="-290513" algn="just" eaLnBrk="0" hangingPunct="0">
              <a:spcBef>
                <a:spcPct val="20000"/>
              </a:spcBef>
            </a:pPr>
            <a:r>
              <a:rPr lang="en-US" b="1" dirty="0"/>
              <a:t>	</a:t>
            </a:r>
          </a:p>
          <a:p>
            <a:pPr marL="290513" indent="-290513" algn="just" eaLnBrk="0" hangingPunct="0">
              <a:spcBef>
                <a:spcPct val="20000"/>
              </a:spcBef>
            </a:pPr>
            <a:r>
              <a:rPr lang="en-US" dirty="0"/>
              <a:t>	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33400" y="1219200"/>
            <a:ext cx="7848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0017F2"/>
                </a:solidFill>
              </a:rPr>
              <a:t>Recently Completed</a:t>
            </a:r>
            <a:endParaRPr lang="en-US" sz="3200" b="1" dirty="0">
              <a:solidFill>
                <a:srgbClr val="0017F2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85800" y="0"/>
            <a:ext cx="7848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17F2"/>
                </a:solidFill>
              </a:rPr>
              <a:t>PSDP</a:t>
            </a:r>
            <a:r>
              <a:rPr lang="en-US" sz="3200" b="1" dirty="0" smtClean="0">
                <a:solidFill>
                  <a:srgbClr val="0017F2"/>
                </a:solidFill>
              </a:rPr>
              <a:t> Projects of </a:t>
            </a:r>
            <a:r>
              <a:rPr lang="en-US" sz="3200" b="1" dirty="0" err="1" smtClean="0">
                <a:solidFill>
                  <a:srgbClr val="0017F2"/>
                </a:solidFill>
              </a:rPr>
              <a:t>MHP</a:t>
            </a:r>
            <a:endParaRPr lang="en-US" sz="3200" b="1" dirty="0">
              <a:solidFill>
                <a:srgbClr val="0017F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52400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17F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MHP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17F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Industry/NGOs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17F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Established in Private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17F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Sector</a:t>
            </a:r>
          </a:p>
          <a:p>
            <a:pPr lvl="0" eaLnBrk="0" hangingPunct="0">
              <a:tabLst>
                <a:tab pos="4511675" algn="l"/>
              </a:tabLst>
              <a:defRPr/>
            </a:pPr>
            <a:r>
              <a:rPr lang="en-US" sz="2800" b="1" kern="0" dirty="0" smtClean="0"/>
              <a:t>(technical know-how provided by PCRET)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17F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303377"/>
            <a:ext cx="78486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2800" dirty="0" err="1" smtClean="0"/>
              <a:t>Chitral</a:t>
            </a:r>
            <a:r>
              <a:rPr lang="en-US" sz="2800" dirty="0" smtClean="0"/>
              <a:t> Engineering Works, </a:t>
            </a:r>
            <a:r>
              <a:rPr lang="en-US" sz="2800" dirty="0" err="1" smtClean="0"/>
              <a:t>Texila</a:t>
            </a:r>
            <a:endParaRPr lang="en-US" sz="2800" dirty="0" smtClean="0"/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2800" dirty="0" err="1" smtClean="0"/>
              <a:t>Mukhtiar</a:t>
            </a:r>
            <a:r>
              <a:rPr lang="en-US" sz="2800" dirty="0" smtClean="0"/>
              <a:t> Engineering Works, </a:t>
            </a:r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/>
              <a:t>Hydro Link , Islamabad</a:t>
            </a:r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2800" dirty="0" err="1" smtClean="0"/>
              <a:t>Chiragh</a:t>
            </a:r>
            <a:r>
              <a:rPr lang="en-US" sz="2800" dirty="0" smtClean="0"/>
              <a:t> </a:t>
            </a:r>
            <a:r>
              <a:rPr lang="en-US" sz="2800" dirty="0" err="1" smtClean="0"/>
              <a:t>Engg</a:t>
            </a:r>
            <a:r>
              <a:rPr lang="en-US" sz="2800" dirty="0" smtClean="0"/>
              <a:t>. Works, </a:t>
            </a:r>
            <a:r>
              <a:rPr lang="en-US" sz="2800" dirty="0" err="1" smtClean="0"/>
              <a:t>Mardan</a:t>
            </a:r>
            <a:endParaRPr lang="en-US" sz="2800" dirty="0" smtClean="0"/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2800" dirty="0" err="1" smtClean="0"/>
              <a:t>Agha</a:t>
            </a:r>
            <a:r>
              <a:rPr lang="en-US" sz="2800" dirty="0" smtClean="0"/>
              <a:t> Khan Rural Support Program (</a:t>
            </a:r>
            <a:r>
              <a:rPr lang="en-US" sz="2800" dirty="0" err="1" smtClean="0"/>
              <a:t>AKRSP</a:t>
            </a:r>
            <a:r>
              <a:rPr lang="en-US" sz="2800" dirty="0" smtClean="0"/>
              <a:t>)</a:t>
            </a:r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2800" dirty="0" err="1" smtClean="0"/>
              <a:t>Sarhad</a:t>
            </a:r>
            <a:r>
              <a:rPr lang="en-US" sz="2800" dirty="0" smtClean="0"/>
              <a:t> Rural Support Program (</a:t>
            </a:r>
            <a:r>
              <a:rPr lang="en-US" sz="2800" dirty="0" err="1" smtClean="0"/>
              <a:t>SRSP</a:t>
            </a:r>
            <a:r>
              <a:rPr lang="en-US" sz="2800" dirty="0" smtClean="0"/>
              <a:t>)</a:t>
            </a:r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/>
              <a:t>National Rural Support Program (</a:t>
            </a:r>
            <a:r>
              <a:rPr lang="en-US" sz="2800" dirty="0" err="1" smtClean="0"/>
              <a:t>NRSP</a:t>
            </a:r>
            <a:r>
              <a:rPr lang="en-US" sz="2800" dirty="0" smtClean="0"/>
              <a:t>)</a:t>
            </a:r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/>
              <a:t>CRS Catholic Relief Services, </a:t>
            </a:r>
            <a:r>
              <a:rPr lang="en-US" sz="2800" dirty="0" err="1" smtClean="0"/>
              <a:t>Besham</a:t>
            </a:r>
            <a:endParaRPr lang="en-US" sz="2800" dirty="0" smtClean="0"/>
          </a:p>
          <a:p>
            <a:pPr marL="457200" indent="-457200" algn="l"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/>
              <a:t>PEACE, </a:t>
            </a:r>
            <a:r>
              <a:rPr lang="en-US" sz="2800" dirty="0" err="1" smtClean="0"/>
              <a:t>Hoti</a:t>
            </a:r>
            <a:r>
              <a:rPr lang="en-US" sz="2800" dirty="0" smtClean="0"/>
              <a:t>, </a:t>
            </a:r>
            <a:r>
              <a:rPr lang="en-US" sz="2800" dirty="0" err="1" smtClean="0"/>
              <a:t>Mardan</a:t>
            </a:r>
            <a:endParaRPr lang="en-US" sz="2800" dirty="0" smtClean="0"/>
          </a:p>
          <a:p>
            <a:pPr marL="457200" indent="-457200" algn="l">
              <a:spcBef>
                <a:spcPts val="1200"/>
              </a:spcBef>
            </a:pPr>
            <a:endParaRPr lang="en-US" sz="2800" dirty="0" smtClean="0"/>
          </a:p>
          <a:p>
            <a:pPr marL="457200" indent="-457200" algn="l"/>
            <a:endParaRPr lang="en-US" sz="2800" dirty="0" smtClean="0"/>
          </a:p>
          <a:p>
            <a:pPr marL="457200" indent="-457200" algn="l"/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4" name="Text Box 4"/>
          <p:cNvSpPr txBox="1">
            <a:spLocks noChangeArrowheads="1"/>
          </p:cNvSpPr>
          <p:nvPr/>
        </p:nvSpPr>
        <p:spPr bwMode="auto">
          <a:xfrm>
            <a:off x="2286000" y="762000"/>
            <a:ext cx="449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cs typeface="Times New Roman" pitchFamily="18" charset="0"/>
              </a:rPr>
              <a:t>Systems </a:t>
            </a:r>
            <a:r>
              <a:rPr lang="en-US" sz="2800" b="1" dirty="0">
                <a:cs typeface="Times New Roman" pitchFamily="18" charset="0"/>
              </a:rPr>
              <a:t>Installed  :  </a:t>
            </a:r>
            <a:r>
              <a:rPr lang="en-US" sz="2800" b="1" dirty="0" smtClean="0">
                <a:cs typeface="Times New Roman" pitchFamily="18" charset="0"/>
              </a:rPr>
              <a:t>200 kW</a:t>
            </a:r>
            <a:endParaRPr lang="en-US" b="1" i="1" dirty="0">
              <a:solidFill>
                <a:srgbClr val="3333FF"/>
              </a:solidFill>
              <a:cs typeface="Times New Roman" pitchFamily="18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1371600"/>
            <a:ext cx="9144000" cy="3810000"/>
            <a:chOff x="384" y="2064"/>
            <a:chExt cx="5040" cy="2016"/>
          </a:xfrm>
        </p:grpSpPr>
        <p:pic>
          <p:nvPicPr>
            <p:cNvPr id="888836" name="Picture 10" descr="Kaplan turbine 0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" y="2064"/>
              <a:ext cx="2693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8837" name="Picture 11" descr="Kaplan turbine 00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68" y="2064"/>
              <a:ext cx="2256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38200" y="101025"/>
            <a:ext cx="670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3333FF"/>
                </a:solidFill>
                <a:cs typeface="Times New Roman" pitchFamily="18" charset="0"/>
              </a:rPr>
              <a:t>Canal Fall </a:t>
            </a:r>
            <a:r>
              <a:rPr lang="en-US" sz="3200" b="1" dirty="0" err="1" smtClean="0">
                <a:solidFill>
                  <a:srgbClr val="3333FF"/>
                </a:solidFill>
                <a:cs typeface="Times New Roman" pitchFamily="18" charset="0"/>
              </a:rPr>
              <a:t>MHP</a:t>
            </a:r>
            <a:r>
              <a:rPr lang="en-US" sz="3200" b="1" dirty="0" smtClean="0">
                <a:solidFill>
                  <a:srgbClr val="3333FF"/>
                </a:solidFill>
                <a:cs typeface="Times New Roman" pitchFamily="18" charset="0"/>
              </a:rPr>
              <a:t> Installed at </a:t>
            </a:r>
            <a:r>
              <a:rPr lang="en-US" sz="3200" b="1" dirty="0" err="1" smtClean="0">
                <a:solidFill>
                  <a:srgbClr val="3333FF"/>
                </a:solidFill>
                <a:cs typeface="Times New Roman" pitchFamily="18" charset="0"/>
              </a:rPr>
              <a:t>Mardan</a:t>
            </a:r>
            <a:endParaRPr lang="en-US" sz="3200" b="1" dirty="0" smtClean="0">
              <a:solidFill>
                <a:srgbClr val="3333FF"/>
              </a:solidFill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57200" y="5105400"/>
            <a:ext cx="7848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0017F2"/>
                </a:solidFill>
              </a:rPr>
              <a:t>Submitted Project</a:t>
            </a:r>
            <a:endParaRPr lang="en-US" sz="3200" b="1" dirty="0">
              <a:solidFill>
                <a:srgbClr val="0017F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8400" y="5943600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Times New Roman"/>
                <a:ea typeface="Times New Roman"/>
                <a:cs typeface="Times New Roman"/>
              </a:rPr>
              <a:t>Rs.950.053 million</a:t>
            </a:r>
            <a:endParaRPr lang="en-US" sz="14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5638800"/>
            <a:ext cx="571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Times New Roman"/>
                <a:ea typeface="Times New Roman"/>
                <a:cs typeface="Times New Roman"/>
              </a:rPr>
              <a:t>Development and Dissemination of Micro and Mini Hydro Power Plants in Public-Private Partnership</a:t>
            </a:r>
            <a:endParaRPr lang="en-US" sz="1400" dirty="0">
              <a:latin typeface="Times New Roman"/>
              <a:ea typeface="Calibri"/>
              <a:cs typeface="Times New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buNone/>
            </a:pPr>
            <a:endParaRPr lang="en-US" sz="6600" b="1" dirty="0" smtClean="0"/>
          </a:p>
          <a:p>
            <a:pPr algn="ctr">
              <a:buNone/>
            </a:pPr>
            <a:endParaRPr lang="en-US" sz="48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8000" b="1" dirty="0" smtClean="0">
                <a:solidFill>
                  <a:srgbClr val="0017F2"/>
                </a:solidFill>
              </a:rPr>
              <a:t>Biogas</a:t>
            </a:r>
            <a:endParaRPr lang="en-US" sz="8000" b="1" dirty="0">
              <a:solidFill>
                <a:srgbClr val="0017F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biogas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599" y="914400"/>
            <a:ext cx="8714025" cy="5638800"/>
          </a:xfrm>
          <a:noFill/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0" y="0"/>
            <a:ext cx="8042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Biogas Plants Developed by PCRET</a:t>
            </a:r>
            <a:endParaRPr lang="en-US" sz="3200" b="1" dirty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" descr="biogas new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838200"/>
            <a:ext cx="7037412" cy="4876800"/>
          </a:xfr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0"/>
            <a:ext cx="8042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Biogas Plants Developed by PCRET</a:t>
            </a:r>
            <a:endParaRPr lang="en-US" sz="32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5791200"/>
            <a:ext cx="87630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1" algn="l" eaLnBrk="0" hangingPunct="0">
              <a:tabLst>
                <a:tab pos="457200" algn="l"/>
              </a:tabLst>
            </a:pPr>
            <a:r>
              <a:rPr lang="en-US" sz="2800" dirty="0" smtClean="0">
                <a:cs typeface="Times New Roman" pitchFamily="18" charset="0"/>
              </a:rPr>
              <a:t>Installed </a:t>
            </a:r>
            <a:r>
              <a:rPr lang="en-US" sz="2800" b="1" u="sng" dirty="0" smtClean="0">
                <a:cs typeface="Times New Roman" pitchFamily="18" charset="0"/>
              </a:rPr>
              <a:t>4,016 </a:t>
            </a:r>
            <a:r>
              <a:rPr lang="en-US" sz="2800" b="1" u="sng" dirty="0">
                <a:cs typeface="Times New Roman" pitchFamily="18" charset="0"/>
              </a:rPr>
              <a:t>Biogas Plants </a:t>
            </a:r>
            <a:r>
              <a:rPr lang="en-US" sz="2800" dirty="0">
                <a:cs typeface="Times New Roman" pitchFamily="18" charset="0"/>
              </a:rPr>
              <a:t>(size 3 &amp; 5 m</a:t>
            </a:r>
            <a:r>
              <a:rPr lang="en-US" sz="2800" baseline="30000" dirty="0">
                <a:cs typeface="Times New Roman" pitchFamily="18" charset="0"/>
              </a:rPr>
              <a:t>3</a:t>
            </a:r>
            <a:r>
              <a:rPr lang="en-US" sz="2800" dirty="0">
                <a:cs typeface="Times New Roman" pitchFamily="18" charset="0"/>
              </a:rPr>
              <a:t>/day: producing 18000 m</a:t>
            </a:r>
            <a:r>
              <a:rPr lang="en-US" sz="2800" baseline="30000" dirty="0">
                <a:cs typeface="Times New Roman" pitchFamily="18" charset="0"/>
              </a:rPr>
              <a:t>3</a:t>
            </a:r>
            <a:r>
              <a:rPr lang="en-US" sz="2800" dirty="0">
                <a:cs typeface="Times New Roman" pitchFamily="18" charset="0"/>
              </a:rPr>
              <a:t>/day) and 200 cottage industries. </a:t>
            </a:r>
            <a:endParaRPr lang="en-US" sz="2800" dirty="0" smtClean="0">
              <a:cs typeface="Times New Roman" pitchFamily="18" charset="0"/>
            </a:endParaRPr>
          </a:p>
          <a:p>
            <a:pPr lvl="1" algn="l" eaLnBrk="0" hangingPunct="0">
              <a:tabLst>
                <a:tab pos="457200" algn="l"/>
              </a:tabLst>
            </a:pPr>
            <a:endParaRPr lang="en-US" sz="3200" dirty="0"/>
          </a:p>
          <a:p>
            <a:pPr algn="l" eaLnBrk="0" hangingPunct="0">
              <a:tabLst>
                <a:tab pos="457200" algn="l"/>
              </a:tabLst>
            </a:pP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2400" y="984250"/>
          <a:ext cx="8697913" cy="5499100"/>
        </p:xfrm>
        <a:graphic>
          <a:graphicData uri="http://schemas.openxmlformats.org/presentationml/2006/ole">
            <p:oleObj spid="_x0000_s1026" name="Document" r:id="rId4" imgW="9085254" imgH="5656368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0" y="152400"/>
            <a:ext cx="8042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Arial" charset="0"/>
              </a:rPr>
              <a:t>PSDP</a:t>
            </a: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 Projects of Biogas</a:t>
            </a:r>
            <a:endParaRPr lang="en-US" sz="28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990600"/>
            <a:ext cx="89154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algn="just" eaLnBrk="0" hangingPunct="0">
              <a:lnSpc>
                <a:spcPct val="150000"/>
              </a:lnSpc>
              <a:spcBef>
                <a:spcPts val="0"/>
              </a:spcBef>
            </a:pPr>
            <a:r>
              <a:rPr lang="en-US" sz="2400" b="1" dirty="0" smtClean="0">
                <a:solidFill>
                  <a:srgbClr val="0017F2"/>
                </a:solidFill>
              </a:rPr>
              <a:t>Recently Completed Project </a:t>
            </a:r>
            <a:r>
              <a:rPr lang="en-US" sz="2400" b="1" dirty="0" smtClean="0"/>
              <a:t>: </a:t>
            </a:r>
            <a:r>
              <a:rPr lang="en-US" dirty="0" smtClean="0"/>
              <a:t>Development and Promotion of Biogas Technology for Meeting Domestic Fuel Needs of Rural Areas and Production of Bio-Fertilizer. </a:t>
            </a:r>
          </a:p>
          <a:p>
            <a:pPr marL="91440" indent="-412750" algn="just" eaLnBrk="0" hangingPunct="0">
              <a:lnSpc>
                <a:spcPct val="150000"/>
              </a:lnSpc>
              <a:spcBef>
                <a:spcPts val="0"/>
              </a:spcBef>
            </a:pPr>
            <a:r>
              <a:rPr lang="en-US" sz="2400" dirty="0" smtClean="0"/>
              <a:t>   	</a:t>
            </a:r>
            <a:r>
              <a:rPr lang="en-US" dirty="0" smtClean="0"/>
              <a:t>  Project Cost</a:t>
            </a:r>
            <a:r>
              <a:rPr lang="en-US" b="1" dirty="0" smtClean="0"/>
              <a:t>				: </a:t>
            </a:r>
            <a:r>
              <a:rPr lang="en-US" b="1" dirty="0" err="1" smtClean="0"/>
              <a:t>Rs</a:t>
            </a:r>
            <a:r>
              <a:rPr lang="en-US" b="1" dirty="0" smtClean="0"/>
              <a:t>. 97.648 Million </a:t>
            </a:r>
          </a:p>
          <a:p>
            <a:pPr marL="91440" indent="-412750" algn="just" eaLnBrk="0" hangingPunct="0">
              <a:lnSpc>
                <a:spcPct val="150000"/>
              </a:lnSpc>
              <a:spcBef>
                <a:spcPts val="0"/>
              </a:spcBef>
            </a:pPr>
            <a:r>
              <a:rPr lang="en-US" b="1" dirty="0" smtClean="0"/>
              <a:t>   	  </a:t>
            </a:r>
            <a:r>
              <a:rPr lang="en-US" dirty="0" smtClean="0"/>
              <a:t>Duration</a:t>
            </a:r>
            <a:r>
              <a:rPr lang="en-US" b="1" dirty="0" smtClean="0"/>
              <a:t>			 	: Five Year Project</a:t>
            </a:r>
          </a:p>
          <a:p>
            <a:pPr marL="91440" indent="-412750" algn="just" eaLnBrk="0" hangingPunct="0">
              <a:lnSpc>
                <a:spcPct val="150000"/>
              </a:lnSpc>
              <a:spcBef>
                <a:spcPts val="0"/>
              </a:spcBef>
            </a:pPr>
            <a:r>
              <a:rPr lang="en-US" b="1" dirty="0" smtClean="0"/>
              <a:t>		  </a:t>
            </a:r>
            <a:r>
              <a:rPr lang="en-US" dirty="0" smtClean="0"/>
              <a:t>Project Completion Date</a:t>
            </a:r>
            <a:r>
              <a:rPr lang="en-US" b="1" dirty="0" smtClean="0"/>
              <a:t>			: June, 2013 </a:t>
            </a:r>
          </a:p>
          <a:p>
            <a:pPr marL="91440" indent="-412750" algn="just" eaLnBrk="0" hangingPunct="0">
              <a:lnSpc>
                <a:spcPct val="150000"/>
              </a:lnSpc>
              <a:spcBef>
                <a:spcPts val="0"/>
              </a:spcBef>
            </a:pPr>
            <a:r>
              <a:rPr lang="en-US" b="1" dirty="0" smtClean="0"/>
              <a:t>		  </a:t>
            </a:r>
            <a:r>
              <a:rPr lang="en-US" dirty="0" smtClean="0"/>
              <a:t>Biogas Plants installed in the project</a:t>
            </a:r>
            <a:r>
              <a:rPr lang="en-US" b="1" dirty="0" smtClean="0"/>
              <a:t>	: 2513</a:t>
            </a:r>
            <a:endParaRPr lang="en-US" b="1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57200" y="5105400"/>
            <a:ext cx="7813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Submitted </a:t>
            </a:r>
            <a:r>
              <a:rPr lang="en-US" sz="2400" b="1" dirty="0" err="1" smtClean="0">
                <a:solidFill>
                  <a:srgbClr val="0000FF"/>
                </a:solidFill>
                <a:latin typeface="+mj-lt"/>
              </a:rPr>
              <a:t>PSDP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 Project of Biogas</a:t>
            </a:r>
            <a:endParaRPr lang="en-US" sz="2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5562600"/>
            <a:ext cx="617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Times New Roman"/>
                <a:ea typeface="Calibri"/>
                <a:cs typeface="Times New Roman"/>
              </a:rPr>
              <a:t>Installation of Biogas Plants,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ea typeface="Calibri"/>
                <a:cs typeface="Times New Roman"/>
              </a:rPr>
              <a:t>a substitute of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ea typeface="Calibri"/>
                <a:cs typeface="Times New Roman"/>
              </a:rPr>
              <a:t>Natural Gas and Chemical Fertilizer</a:t>
            </a:r>
            <a:endParaRPr lang="en-US" sz="11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1800" y="5562600"/>
            <a:ext cx="2162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Rs</a:t>
            </a:r>
            <a:r>
              <a:rPr lang="en-US" b="1" dirty="0" smtClean="0"/>
              <a:t>. 481.66 Million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152400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17F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Biogas Industry/NGOs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17F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Established in Private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17F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Sector</a:t>
            </a:r>
          </a:p>
          <a:p>
            <a:pPr lvl="0" eaLnBrk="0" hangingPunct="0">
              <a:defRPr/>
            </a:pPr>
            <a:r>
              <a:rPr lang="en-US" sz="2800" b="1" kern="0" dirty="0" smtClean="0"/>
              <a:t>(technical know-how provided by PCRET)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17F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143000"/>
            <a:ext cx="8077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2400" dirty="0" smtClean="0"/>
              <a:t>National Rural Support Program (</a:t>
            </a:r>
            <a:r>
              <a:rPr lang="en-US" sz="2400" dirty="0" err="1" smtClean="0"/>
              <a:t>NRSP</a:t>
            </a:r>
            <a:r>
              <a:rPr lang="en-US" sz="2400" dirty="0" smtClean="0"/>
              <a:t>), Islamabad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/>
              <a:t>Program Network (</a:t>
            </a:r>
            <a:r>
              <a:rPr lang="en-US" sz="2400" dirty="0" err="1" smtClean="0"/>
              <a:t>RSBN</a:t>
            </a:r>
            <a:r>
              <a:rPr lang="en-US" sz="2400" dirty="0" smtClean="0"/>
              <a:t>), Islamabad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/>
              <a:t>Rural Support Program Network, </a:t>
            </a:r>
            <a:r>
              <a:rPr lang="en-US" sz="2400" dirty="0" err="1" smtClean="0"/>
              <a:t>Khushab</a:t>
            </a:r>
            <a:endParaRPr lang="en-US" sz="2400" dirty="0" smtClean="0"/>
          </a:p>
          <a:p>
            <a:pPr marL="457200" lvl="0" indent="-457200" algn="l">
              <a:buFont typeface="+mj-lt"/>
              <a:buAutoNum type="arabicPeriod"/>
            </a:pPr>
            <a:r>
              <a:rPr lang="en-US" sz="2400" dirty="0" err="1" smtClean="0"/>
              <a:t>KOSHISH</a:t>
            </a:r>
            <a:r>
              <a:rPr lang="en-US" sz="2400" dirty="0" smtClean="0"/>
              <a:t>, </a:t>
            </a:r>
            <a:r>
              <a:rPr lang="en-US" sz="2400" dirty="0" err="1" smtClean="0"/>
              <a:t>Distt</a:t>
            </a:r>
            <a:r>
              <a:rPr lang="en-US" sz="2400" dirty="0" smtClean="0"/>
              <a:t>: Sialkot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sz="2400" dirty="0" err="1" smtClean="0"/>
              <a:t>Kissan</a:t>
            </a:r>
            <a:r>
              <a:rPr lang="en-US" sz="2400" dirty="0" smtClean="0"/>
              <a:t> Farmer Development, </a:t>
            </a:r>
            <a:r>
              <a:rPr lang="en-US" sz="2400" dirty="0" err="1" smtClean="0"/>
              <a:t>Khanewal</a:t>
            </a:r>
            <a:r>
              <a:rPr lang="en-US" sz="2400" dirty="0" smtClean="0"/>
              <a:t>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sz="2400" dirty="0" smtClean="0"/>
              <a:t>Green Circle Organization (</a:t>
            </a:r>
            <a:r>
              <a:rPr lang="en-US" sz="2400" dirty="0" err="1" smtClean="0"/>
              <a:t>GCO</a:t>
            </a:r>
            <a:r>
              <a:rPr lang="en-US" sz="2400" dirty="0" smtClean="0"/>
              <a:t>), </a:t>
            </a:r>
            <a:r>
              <a:rPr lang="en-US" sz="2400" dirty="0" err="1" smtClean="0"/>
              <a:t>Khanewal</a:t>
            </a:r>
            <a:endParaRPr lang="en-US" sz="2400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/>
              <a:t>Social Welfare Community Development, </a:t>
            </a:r>
            <a:r>
              <a:rPr lang="en-US" sz="2400" dirty="0" err="1" smtClean="0"/>
              <a:t>Vehari</a:t>
            </a:r>
            <a:endParaRPr lang="en-US" sz="2400" dirty="0" smtClean="0"/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/>
              <a:t>Pakistan Domestic biogas Program (</a:t>
            </a:r>
            <a:r>
              <a:rPr lang="en-US" sz="2400" dirty="0" err="1" smtClean="0"/>
              <a:t>PDBP</a:t>
            </a:r>
            <a:r>
              <a:rPr lang="en-US" sz="2400" dirty="0" smtClean="0"/>
              <a:t>)/Rural Support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err="1" smtClean="0"/>
              <a:t>Tameer</a:t>
            </a:r>
            <a:r>
              <a:rPr lang="en-US" sz="2400" dirty="0" smtClean="0"/>
              <a:t> </a:t>
            </a:r>
            <a:r>
              <a:rPr lang="en-US" sz="2400" dirty="0" err="1" smtClean="0"/>
              <a:t>Millat</a:t>
            </a:r>
            <a:r>
              <a:rPr lang="en-US" sz="2400" dirty="0" smtClean="0"/>
              <a:t> Welfare Trust, </a:t>
            </a:r>
            <a:r>
              <a:rPr lang="en-US" sz="2400" dirty="0" err="1" smtClean="0"/>
              <a:t>Muzaffargarh</a:t>
            </a:r>
            <a:endParaRPr lang="en-US" sz="2400" dirty="0" smtClean="0"/>
          </a:p>
          <a:p>
            <a:pPr marL="457200" lvl="0" indent="-457200" algn="l">
              <a:buFont typeface="+mj-lt"/>
              <a:buAutoNum type="arabicPeriod"/>
            </a:pPr>
            <a:r>
              <a:rPr lang="en-US" sz="2400" dirty="0" err="1" smtClean="0"/>
              <a:t>Kissan</a:t>
            </a:r>
            <a:r>
              <a:rPr lang="en-US" sz="2400" dirty="0" smtClean="0"/>
              <a:t> Welfare Association, Bahawalpur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err="1" smtClean="0"/>
              <a:t>Bhit</a:t>
            </a:r>
            <a:r>
              <a:rPr lang="en-US" sz="2400" dirty="0" smtClean="0"/>
              <a:t>-Rural Sustainability Program (</a:t>
            </a:r>
            <a:r>
              <a:rPr lang="en-US" sz="2400" dirty="0" err="1" smtClean="0"/>
              <a:t>BRSP</a:t>
            </a:r>
            <a:r>
              <a:rPr lang="en-US" sz="2400" dirty="0" smtClean="0"/>
              <a:t>), </a:t>
            </a:r>
            <a:r>
              <a:rPr lang="en-US" sz="2400" dirty="0" err="1" smtClean="0"/>
              <a:t>Sehwan</a:t>
            </a:r>
            <a:r>
              <a:rPr lang="en-US" sz="2400" dirty="0" smtClean="0"/>
              <a:t> Sharif, Jam </a:t>
            </a:r>
            <a:r>
              <a:rPr lang="en-US" sz="2400" dirty="0" err="1" smtClean="0"/>
              <a:t>Shoro</a:t>
            </a:r>
            <a:r>
              <a:rPr lang="en-US" sz="2400" dirty="0" smtClean="0"/>
              <a:t>, </a:t>
            </a:r>
            <a:r>
              <a:rPr lang="en-US" sz="2400" dirty="0" err="1" smtClean="0"/>
              <a:t>Sindh</a:t>
            </a:r>
            <a:r>
              <a:rPr lang="en-US" sz="2400" dirty="0" smtClean="0"/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/>
              <a:t>Centre for Development studies ands Practices, Baluchistan.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buNone/>
            </a:pPr>
            <a:endParaRPr lang="en-US" sz="6600" b="1" dirty="0" smtClean="0"/>
          </a:p>
          <a:p>
            <a:pPr algn="ctr">
              <a:buNone/>
            </a:pPr>
            <a:endParaRPr lang="en-US" sz="48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6600" b="1" dirty="0" smtClean="0">
                <a:solidFill>
                  <a:srgbClr val="0017F2"/>
                </a:solidFill>
              </a:rPr>
              <a:t>Wind Energy</a:t>
            </a:r>
            <a:endParaRPr lang="en-US" sz="6600" b="1" dirty="0">
              <a:solidFill>
                <a:srgbClr val="0017F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991600" cy="61722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rial" charset="0"/>
              </a:rPr>
              <a:t>To establish facilities, expertise and to conduct  research for suitable renewable energy technologies,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>
                <a:latin typeface="Arial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rial" charset="0"/>
              </a:rPr>
              <a:t>To produce materials, devices and applications in the field of renewable energy,  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>
              <a:latin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rial" charset="0"/>
              </a:rPr>
              <a:t>To promote renewable energy technologies in the country, through </a:t>
            </a:r>
            <a:r>
              <a:rPr lang="en-US" sz="2400" dirty="0" err="1" smtClean="0">
                <a:latin typeface="Arial" charset="0"/>
              </a:rPr>
              <a:t>PSDPs</a:t>
            </a:r>
            <a:r>
              <a:rPr lang="en-US" sz="2400" dirty="0" smtClean="0">
                <a:latin typeface="Arial" charset="0"/>
              </a:rPr>
              <a:t> and pilot scale productions 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>
              <a:latin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rial" charset="0"/>
              </a:rPr>
              <a:t>To organize conferences, seminars, workshops for promotion of technologies and products, </a:t>
            </a:r>
            <a:r>
              <a:rPr lang="en-US" sz="2400" dirty="0" smtClean="0">
                <a:latin typeface="Arial" charset="0"/>
              </a:rPr>
              <a:t>and,</a:t>
            </a:r>
            <a:endParaRPr lang="en-US" sz="2400" dirty="0" smtClean="0">
              <a:latin typeface="Arial" charset="0"/>
            </a:endParaRPr>
          </a:p>
          <a:p>
            <a:pPr>
              <a:buFont typeface="Wingdings" pitchFamily="2" charset="2"/>
              <a:buChar char="Ø"/>
            </a:pPr>
            <a:endParaRPr lang="en-US" sz="2400" dirty="0" smtClean="0">
              <a:latin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rial" charset="0"/>
              </a:rPr>
              <a:t>To establish national/provincial and international linkage in the field of renewable energy technologies.</a:t>
            </a:r>
          </a:p>
        </p:txBody>
      </p:sp>
      <p:sp>
        <p:nvSpPr>
          <p:cNvPr id="10243" name="Rectangle 1028"/>
          <p:cNvSpPr>
            <a:spLocks noGrp="1" noChangeArrowheads="1"/>
          </p:cNvSpPr>
          <p:nvPr>
            <p:ph type="title"/>
          </p:nvPr>
        </p:nvSpPr>
        <p:spPr>
          <a:xfrm>
            <a:off x="0" y="128588"/>
            <a:ext cx="9144000" cy="457200"/>
          </a:xfrm>
          <a:noFill/>
        </p:spPr>
        <p:txBody>
          <a:bodyPr/>
          <a:lstStyle/>
          <a:p>
            <a:r>
              <a:rPr lang="en-US" sz="3200" b="1" u="sng" dirty="0" smtClean="0">
                <a:solidFill>
                  <a:srgbClr val="FC7510"/>
                </a:solidFill>
                <a:latin typeface="Arial" charset="0"/>
              </a:rPr>
              <a:t>Key Functions</a:t>
            </a:r>
            <a:endParaRPr lang="en-US" sz="2800" u="sng" dirty="0" smtClean="0">
              <a:solidFill>
                <a:srgbClr val="FC751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ChangeArrowheads="1"/>
          </p:cNvSpPr>
          <p:nvPr/>
        </p:nvSpPr>
        <p:spPr bwMode="auto">
          <a:xfrm>
            <a:off x="190500" y="4800600"/>
            <a:ext cx="8839200" cy="13858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3333FF"/>
                </a:solidFill>
                <a:latin typeface="Benguiat Bk BT" pitchFamily="18" charset="0"/>
                <a:cs typeface="Arial" pitchFamily="34" charset="0"/>
              </a:rPr>
              <a:t>A Panoramic View of Village Gul Muhammad,</a:t>
            </a:r>
          </a:p>
          <a:p>
            <a:r>
              <a:rPr lang="en-US" sz="2800" b="1">
                <a:solidFill>
                  <a:srgbClr val="3333FF"/>
                </a:solidFill>
                <a:latin typeface="Benguiat Bk BT" pitchFamily="18" charset="0"/>
                <a:cs typeface="Arial" pitchFamily="34" charset="0"/>
              </a:rPr>
              <a:t>Showing some of the Wind Turbines</a:t>
            </a:r>
          </a:p>
          <a:p>
            <a:r>
              <a:rPr lang="en-US" sz="2800" b="1">
                <a:solidFill>
                  <a:srgbClr val="3333FF"/>
                </a:solidFill>
                <a:latin typeface="Benguiat Bk BT" pitchFamily="18" charset="0"/>
                <a:cs typeface="Arial" pitchFamily="34" charset="0"/>
              </a:rPr>
              <a:t>installed by PCRET</a:t>
            </a:r>
            <a:endParaRPr lang="en-US" sz="2400" b="1">
              <a:latin typeface="Benguiat Bk BT" pitchFamily="18" charset="0"/>
              <a:cs typeface="Arial" pitchFamily="34" charset="0"/>
            </a:endParaRPr>
          </a:p>
        </p:txBody>
      </p:sp>
      <p:pic>
        <p:nvPicPr>
          <p:cNvPr id="901123" name="Picture 3" descr="wind pic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914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0" y="0"/>
            <a:ext cx="8042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Windmills Installed by PCRET</a:t>
            </a:r>
            <a:endParaRPr lang="en-US" sz="3200" b="1" dirty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074" name="Picture 6" descr="DSC000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6324600" cy="48768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99075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0150" y="838200"/>
            <a:ext cx="28638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5943600"/>
            <a:ext cx="891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 lvl="1" indent="-63500" algn="just" eaLnBrk="1" hangingPunct="1">
              <a:lnSpc>
                <a:spcPct val="90000"/>
              </a:lnSpc>
              <a:spcBef>
                <a:spcPct val="80000"/>
              </a:spcBef>
              <a:tabLst>
                <a:tab pos="114300" algn="l"/>
              </a:tabLst>
            </a:pPr>
            <a:r>
              <a:rPr lang="en-US" dirty="0" smtClean="0"/>
              <a:t>PCRET has installed (155 units; 161 kW net capacity) of small wind turbines (0.5 – 10 KW each) in </a:t>
            </a:r>
            <a:r>
              <a:rPr lang="en-US" dirty="0" err="1" smtClean="0"/>
              <a:t>Sindh</a:t>
            </a:r>
            <a:r>
              <a:rPr lang="en-US" dirty="0" smtClean="0"/>
              <a:t> and </a:t>
            </a:r>
            <a:r>
              <a:rPr lang="en-US" dirty="0" err="1" smtClean="0"/>
              <a:t>Balochistan</a:t>
            </a:r>
            <a:r>
              <a:rPr lang="en-US" dirty="0" smtClean="0"/>
              <a:t> electrifying 1560 houses and 9 costal guard check posts.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0" y="0"/>
            <a:ext cx="8042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Arial" charset="0"/>
              </a:rPr>
              <a:t>Windmills Installed by PCRET</a:t>
            </a:r>
            <a:endParaRPr lang="en-US" sz="3200" b="1" dirty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-152400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17F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Status of Wind Energy in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17F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Pakistan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17F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838200"/>
            <a:ext cx="7620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3200" dirty="0" err="1" smtClean="0"/>
              <a:t>Fauji</a:t>
            </a:r>
            <a:r>
              <a:rPr lang="en-US" sz="3200" dirty="0" smtClean="0"/>
              <a:t> Fertilizer Company Ltd. and </a:t>
            </a:r>
            <a:r>
              <a:rPr lang="en-US" sz="3200" dirty="0" err="1" smtClean="0"/>
              <a:t>Zorlu</a:t>
            </a:r>
            <a:r>
              <a:rPr lang="en-US" sz="3200" dirty="0" smtClean="0"/>
              <a:t> </a:t>
            </a:r>
            <a:r>
              <a:rPr lang="en-US" sz="3200" dirty="0" err="1" smtClean="0"/>
              <a:t>Energji</a:t>
            </a:r>
            <a:r>
              <a:rPr lang="en-US" sz="3200" dirty="0" smtClean="0"/>
              <a:t> has made Wind farms operational of 106 MW capacity.</a:t>
            </a:r>
          </a:p>
          <a:p>
            <a:pPr marL="514350" indent="-514350" algn="just">
              <a:buAutoNum type="arabicPeriod"/>
            </a:pPr>
            <a:endParaRPr lang="en-US" sz="3200" dirty="0" smtClean="0"/>
          </a:p>
          <a:p>
            <a:pPr marL="514350" indent="-514350" algn="just">
              <a:buAutoNum type="arabicPeriod"/>
            </a:pPr>
            <a:r>
              <a:rPr lang="en-US" sz="3200" dirty="0" smtClean="0"/>
              <a:t>26 companies (national/international) dealing in Wind Energy have been allocated land near Karachi for installation of new Wind farms.</a:t>
            </a:r>
          </a:p>
          <a:p>
            <a:pPr marL="514350" indent="-514350" algn="l">
              <a:buAutoNum type="arabicPeriod"/>
            </a:pPr>
            <a:endParaRPr lang="en-US" sz="2800" dirty="0" smtClean="0"/>
          </a:p>
          <a:p>
            <a:pPr marL="514350" indent="-514350" algn="l">
              <a:buAutoNum type="arabicPeriod"/>
            </a:pPr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buNone/>
            </a:pPr>
            <a:endParaRPr lang="en-US" sz="6600" b="1" dirty="0" smtClean="0"/>
          </a:p>
          <a:p>
            <a:pPr algn="ctr">
              <a:buNone/>
            </a:pPr>
            <a:endParaRPr lang="en-US" sz="60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6600" b="1" dirty="0" smtClean="0">
                <a:solidFill>
                  <a:srgbClr val="0017F2"/>
                </a:solidFill>
              </a:rPr>
              <a:t>Other Achievements</a:t>
            </a:r>
            <a:endParaRPr lang="en-US" sz="6600" b="1" dirty="0">
              <a:solidFill>
                <a:srgbClr val="0017F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609600" y="1295400"/>
            <a:ext cx="81534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0050" indent="-400050" algn="just" eaLnBrk="0" hangingPunct="0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400" dirty="0" smtClean="0">
                <a:cs typeface="Times New Roman" pitchFamily="18" charset="0"/>
              </a:rPr>
              <a:t>12 – </a:t>
            </a:r>
            <a:r>
              <a:rPr lang="en-US" sz="2400" dirty="0" err="1" smtClean="0">
                <a:cs typeface="Times New Roman" pitchFamily="18" charset="0"/>
              </a:rPr>
              <a:t>Ph.D</a:t>
            </a:r>
            <a:r>
              <a:rPr lang="en-US" sz="2400" dirty="0" smtClean="0">
                <a:cs typeface="Times New Roman" pitchFamily="18" charset="0"/>
              </a:rPr>
              <a:t> students have completed/completing their research projects using PCRET labs.</a:t>
            </a:r>
          </a:p>
          <a:p>
            <a:pPr marL="400050" indent="-400050" algn="just" eaLnBrk="0" hangingPunct="0">
              <a:tabLst>
                <a:tab pos="457200" algn="l"/>
              </a:tabLst>
            </a:pPr>
            <a:endParaRPr lang="en-US" sz="2400" dirty="0" smtClean="0">
              <a:cs typeface="Times New Roman" pitchFamily="18" charset="0"/>
            </a:endParaRPr>
          </a:p>
          <a:p>
            <a:pPr marL="400050" indent="-400050" algn="just" eaLnBrk="0" hangingPunct="0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400" dirty="0" smtClean="0">
                <a:cs typeface="Times New Roman" pitchFamily="18" charset="0"/>
              </a:rPr>
              <a:t>34 – graduate/under graduate students and 22 – internees  completed their research projects using PCRET labs. </a:t>
            </a:r>
          </a:p>
          <a:p>
            <a:pPr marL="400050" indent="-400050" algn="just" eaLnBrk="0" hangingPunct="0">
              <a:tabLst>
                <a:tab pos="457200" algn="l"/>
              </a:tabLst>
            </a:pPr>
            <a:endParaRPr lang="en-US" sz="2400" dirty="0" smtClean="0"/>
          </a:p>
          <a:p>
            <a:pPr marL="400050" indent="-400050" algn="just" eaLnBrk="0" hangingPunct="0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400" dirty="0" smtClean="0">
                <a:cs typeface="Times New Roman" pitchFamily="18" charset="0"/>
              </a:rPr>
              <a:t>11 Training Programs conducted in the field of Renewable Energy Technologies. </a:t>
            </a:r>
          </a:p>
          <a:p>
            <a:pPr marL="400050" indent="-400050" algn="just" eaLnBrk="0" hangingPunct="0">
              <a:tabLst>
                <a:tab pos="457200" algn="l"/>
              </a:tabLst>
            </a:pPr>
            <a:r>
              <a:rPr lang="en-US" sz="2400" dirty="0" smtClean="0">
                <a:cs typeface="Times New Roman" pitchFamily="18" charset="0"/>
              </a:rPr>
              <a:t> </a:t>
            </a:r>
          </a:p>
          <a:p>
            <a:pPr marL="400050" indent="-400050" algn="just" eaLnBrk="0" hangingPunct="0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400" dirty="0" smtClean="0"/>
              <a:t>Installation of hybrid (</a:t>
            </a:r>
            <a:r>
              <a:rPr lang="en-US" sz="2400" dirty="0" err="1" smtClean="0"/>
              <a:t>MHP</a:t>
            </a:r>
            <a:r>
              <a:rPr lang="en-US" sz="2400" dirty="0" smtClean="0"/>
              <a:t>/PV/Wind) demonstration unit at PCRET in collaboration with </a:t>
            </a:r>
            <a:r>
              <a:rPr lang="en-US" sz="2400" dirty="0" err="1" smtClean="0"/>
              <a:t>HRC</a:t>
            </a:r>
            <a:r>
              <a:rPr lang="en-US" sz="2400" dirty="0" smtClean="0"/>
              <a:t>, China  in progress. </a:t>
            </a:r>
          </a:p>
          <a:p>
            <a:pPr marL="400050" indent="-400050" algn="just" eaLnBrk="0" hangingPunct="0">
              <a:tabLst>
                <a:tab pos="457200" algn="l"/>
              </a:tabLst>
            </a:pPr>
            <a:endParaRPr lang="en-US" sz="2400" dirty="0" smtClean="0"/>
          </a:p>
          <a:p>
            <a:pPr marL="400050" indent="-400050" algn="just" eaLnBrk="0" hangingPunct="0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400" dirty="0" smtClean="0"/>
              <a:t>PV field testing of 150 kW system installed at Centre Jail, </a:t>
            </a:r>
            <a:r>
              <a:rPr lang="en-US" sz="2400" dirty="0" err="1" smtClean="0"/>
              <a:t>Haripur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81200" y="0"/>
            <a:ext cx="463710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tabLst>
                <a:tab pos="457200" algn="l"/>
              </a:tabLst>
            </a:pPr>
            <a:r>
              <a:rPr lang="en-US" sz="4000" b="1" dirty="0" smtClean="0">
                <a:solidFill>
                  <a:srgbClr val="0017F2"/>
                </a:solidFill>
                <a:cs typeface="Times New Roman" pitchFamily="18" charset="0"/>
              </a:rPr>
              <a:t>Other Achievements</a:t>
            </a:r>
          </a:p>
          <a:p>
            <a:pPr eaLnBrk="0" hangingPunct="0">
              <a:tabLst>
                <a:tab pos="457200" algn="l"/>
              </a:tabLst>
            </a:pPr>
            <a:r>
              <a:rPr lang="en-US" sz="4000" b="1" dirty="0" smtClean="0">
                <a:solidFill>
                  <a:srgbClr val="0017F2"/>
                </a:solidFill>
                <a:cs typeface="Times New Roman" pitchFamily="18" charset="0"/>
              </a:rPr>
              <a:t>(Last Five years)</a:t>
            </a:r>
            <a:endParaRPr lang="en-US" sz="4000" dirty="0">
              <a:solidFill>
                <a:srgbClr val="0017F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886200" y="1447800"/>
          <a:ext cx="1371600" cy="1295400"/>
        </p:xfrm>
        <a:graphic>
          <a:graphicData uri="http://schemas.openxmlformats.org/presentationml/2006/ole">
            <p:oleObj spid="_x0000_s3074" name="Bitmap Image" r:id="rId3" imgW="1076475" imgH="1190476" progId="PBrush">
              <p:embed/>
            </p:oleObj>
          </a:graphicData>
        </a:graphic>
      </p:graphicFrame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1219200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en-US" sz="8000" b="1">
                <a:solidFill>
                  <a:schemeClr val="bg1"/>
                </a:solidFill>
                <a:latin typeface="Verdana" pitchFamily="34" charset="0"/>
              </a:rPr>
              <a:t>Thank You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5029200"/>
            <a:ext cx="9144000" cy="366713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9900CC"/>
                </a:solidFill>
              </a:rPr>
              <a:t>Visit Us at : </a:t>
            </a:r>
            <a:r>
              <a:rPr lang="en-US" sz="1800" b="1" u="sng" dirty="0">
                <a:solidFill>
                  <a:srgbClr val="9900CC"/>
                </a:solidFill>
              </a:rPr>
              <a:t>http://</a:t>
            </a:r>
            <a:r>
              <a:rPr lang="en-US" sz="1800" b="1" dirty="0">
                <a:solidFill>
                  <a:srgbClr val="9900CC"/>
                </a:solidFill>
                <a:hlinkClick r:id="rId4"/>
              </a:rPr>
              <a:t>www.pcret.gov.pk</a:t>
            </a:r>
            <a:r>
              <a:rPr lang="en-US" sz="1800" b="1" dirty="0">
                <a:solidFill>
                  <a:srgbClr val="9900CC"/>
                </a:solidFill>
              </a:rPr>
              <a:t> , E-mail: </a:t>
            </a:r>
            <a:r>
              <a:rPr lang="en-US" sz="1800" b="1" dirty="0">
                <a:solidFill>
                  <a:srgbClr val="9900CC"/>
                </a:solidFill>
                <a:hlinkClick r:id="rId5"/>
              </a:rPr>
              <a:t>shamsi@isb.comsats.net.pk</a:t>
            </a:r>
            <a:r>
              <a:rPr lang="en-US" sz="1800" b="1" dirty="0">
                <a:solidFill>
                  <a:srgbClr val="9900CC"/>
                </a:solidFill>
              </a:rPr>
              <a:t> </a:t>
            </a:r>
          </a:p>
        </p:txBody>
      </p:sp>
      <p:pic>
        <p:nvPicPr>
          <p:cNvPr id="3077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5200" y="914400"/>
            <a:ext cx="1866900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00" name="Group 56"/>
          <p:cNvGraphicFramePr>
            <a:graphicFrameLocks noGrp="1"/>
          </p:cNvGraphicFramePr>
          <p:nvPr>
            <p:ph idx="1"/>
          </p:nvPr>
        </p:nvGraphicFramePr>
        <p:xfrm>
          <a:off x="533400" y="1676400"/>
          <a:ext cx="7696200" cy="4675330"/>
        </p:xfrm>
        <a:graphic>
          <a:graphicData uri="http://schemas.openxmlformats.org/drawingml/2006/table">
            <a:tbl>
              <a:tblPr/>
              <a:tblGrid>
                <a:gridCol w="1478445"/>
                <a:gridCol w="1417155"/>
                <a:gridCol w="1447800"/>
                <a:gridCol w="1981200"/>
                <a:gridCol w="13716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Year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Demand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Allocation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Utilization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 R &amp; D</a:t>
                      </a:r>
                      <a:endParaRPr 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0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2009-10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91.000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58.000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55.423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0.300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908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2010-11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107.850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69.490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58.458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3.790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0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2011-12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97.625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91.331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84.457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14.716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2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2012-13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117.038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91.330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91.330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8.503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2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2013-14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151.195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82.034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79.8976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9.400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2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2014-15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151.783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82.000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41.450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(till Dec.2014)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5.000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84" name="Rectangle 29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5715000" cy="1219200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rgbClr val="FC7510"/>
                </a:solidFill>
                <a:latin typeface="Arial" charset="0"/>
              </a:rPr>
              <a:t>Budget</a:t>
            </a:r>
            <a:r>
              <a:rPr lang="en-US" sz="2800" b="1" dirty="0" smtClean="0">
                <a:solidFill>
                  <a:srgbClr val="FC7510"/>
                </a:solidFill>
                <a:latin typeface="Arial" charset="0"/>
              </a:rPr>
              <a:t> </a:t>
            </a:r>
            <a:r>
              <a:rPr lang="en-US" sz="3600" b="1" dirty="0" smtClean="0">
                <a:solidFill>
                  <a:srgbClr val="FC7510"/>
                </a:solidFill>
                <a:latin typeface="Arial" charset="0"/>
              </a:rPr>
              <a:t> </a:t>
            </a:r>
            <a:br>
              <a:rPr lang="en-US" sz="3600" b="1" dirty="0" smtClean="0">
                <a:solidFill>
                  <a:srgbClr val="FC7510"/>
                </a:solidFill>
                <a:latin typeface="Arial" charset="0"/>
              </a:rPr>
            </a:br>
            <a:r>
              <a:rPr lang="en-US" sz="2400" b="1" dirty="0" smtClean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sz="2000" b="1" u="sng" dirty="0" smtClean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Non- Development </a:t>
            </a:r>
            <a:r>
              <a:rPr lang="en-US" sz="1800" b="1" u="sng" dirty="0" smtClean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(Last Five Years)</a:t>
            </a:r>
            <a:r>
              <a:rPr lang="en-US" sz="2400" b="1" u="sng" dirty="0" smtClean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 </a:t>
            </a:r>
          </a:p>
        </p:txBody>
      </p:sp>
      <p:sp>
        <p:nvSpPr>
          <p:cNvPr id="6185" name="Rectangle 105"/>
          <p:cNvSpPr>
            <a:spLocks noChangeArrowheads="1"/>
          </p:cNvSpPr>
          <p:nvPr/>
        </p:nvSpPr>
        <p:spPr bwMode="auto">
          <a:xfrm>
            <a:off x="3429000" y="1295400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 Rs. </a:t>
            </a:r>
            <a:r>
              <a:rPr lang="en-US" b="1" dirty="0" smtClean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Million)</a:t>
            </a:r>
            <a:endParaRPr lang="en-US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00" name="Group 56"/>
          <p:cNvGraphicFramePr>
            <a:graphicFrameLocks noGrp="1"/>
          </p:cNvGraphicFramePr>
          <p:nvPr>
            <p:ph idx="1"/>
          </p:nvPr>
        </p:nvGraphicFramePr>
        <p:xfrm>
          <a:off x="533400" y="1676400"/>
          <a:ext cx="7696200" cy="4675330"/>
        </p:xfrm>
        <a:graphic>
          <a:graphicData uri="http://schemas.openxmlformats.org/drawingml/2006/table">
            <a:tbl>
              <a:tblPr/>
              <a:tblGrid>
                <a:gridCol w="1478445"/>
                <a:gridCol w="1565413"/>
                <a:gridCol w="2294283"/>
                <a:gridCol w="2358059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Year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Allocation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Release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Utilization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0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2009-10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175.426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138.981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138.981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908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2010-11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133.963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84.076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84.076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0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2011-12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102.527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77.969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77.969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2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2012-13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121.168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90.156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87.937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2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2013-14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88.012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88.012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88.012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2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2014-15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31.654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6.331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6.331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84" name="Rectangle 29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5181600" cy="1219200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rgbClr val="FC7510"/>
                </a:solidFill>
                <a:latin typeface="Arial" charset="0"/>
              </a:rPr>
              <a:t>Budget</a:t>
            </a:r>
            <a:r>
              <a:rPr lang="en-US" sz="2800" b="1" dirty="0" smtClean="0">
                <a:solidFill>
                  <a:srgbClr val="FC7510"/>
                </a:solidFill>
                <a:latin typeface="Arial" charset="0"/>
              </a:rPr>
              <a:t> </a:t>
            </a:r>
            <a:r>
              <a:rPr lang="en-US" sz="3600" b="1" dirty="0" smtClean="0">
                <a:solidFill>
                  <a:srgbClr val="FC7510"/>
                </a:solidFill>
                <a:latin typeface="Arial" charset="0"/>
              </a:rPr>
              <a:t> </a:t>
            </a:r>
            <a:br>
              <a:rPr lang="en-US" sz="3600" b="1" dirty="0" smtClean="0">
                <a:solidFill>
                  <a:srgbClr val="FC7510"/>
                </a:solidFill>
                <a:latin typeface="Arial" charset="0"/>
              </a:rPr>
            </a:br>
            <a:r>
              <a:rPr lang="en-US" sz="2400" b="1" dirty="0" smtClean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 </a:t>
            </a:r>
            <a:r>
              <a:rPr lang="en-US" sz="2000" b="1" u="sng" dirty="0" smtClean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Development </a:t>
            </a:r>
            <a:r>
              <a:rPr lang="en-US" sz="1800" b="1" u="sng" dirty="0" smtClean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(Last Five Years)</a:t>
            </a:r>
            <a:r>
              <a:rPr lang="en-US" sz="2400" b="1" u="sng" dirty="0" smtClean="0">
                <a:solidFill>
                  <a:schemeClr val="bg1">
                    <a:lumMod val="10000"/>
                  </a:schemeClr>
                </a:solidFill>
                <a:latin typeface="Arial" charset="0"/>
              </a:rPr>
              <a:t> </a:t>
            </a:r>
          </a:p>
        </p:txBody>
      </p:sp>
      <p:sp>
        <p:nvSpPr>
          <p:cNvPr id="6185" name="Rectangle 105"/>
          <p:cNvSpPr>
            <a:spLocks noChangeArrowheads="1"/>
          </p:cNvSpPr>
          <p:nvPr/>
        </p:nvSpPr>
        <p:spPr bwMode="auto">
          <a:xfrm>
            <a:off x="3429000" y="1295400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 Rs. </a:t>
            </a:r>
            <a:r>
              <a:rPr lang="en-US" b="1" dirty="0" smtClean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Million)</a:t>
            </a:r>
            <a:endParaRPr lang="en-US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533400" y="228600"/>
            <a:ext cx="7696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800" b="1" dirty="0">
                <a:solidFill>
                  <a:srgbClr val="0017F2"/>
                </a:solidFill>
              </a:rPr>
              <a:t>PCRET Regular Manpower Status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38200" y="838200"/>
          <a:ext cx="8620125" cy="6143625"/>
        </p:xfrm>
        <a:graphic>
          <a:graphicData uri="http://schemas.openxmlformats.org/presentationml/2006/ole">
            <p:oleObj spid="_x0000_s285698" name="Document" r:id="rId3" imgW="10286958" imgH="7186866" progId="Word.Documen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14"/>
          <p:cNvSpPr txBox="1">
            <a:spLocks noChangeArrowheads="1"/>
          </p:cNvSpPr>
          <p:nvPr/>
        </p:nvSpPr>
        <p:spPr bwMode="auto">
          <a:xfrm>
            <a:off x="304800" y="990600"/>
            <a:ext cx="8305800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marL="381000" indent="-3810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C7510"/>
                </a:solidFill>
              </a:rPr>
              <a:t>Renewable Energy Technologies at PCRET</a:t>
            </a:r>
          </a:p>
          <a:p>
            <a:pPr lvl="3" algn="l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</a:rPr>
              <a:t>Photovoltaics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 (PV)</a:t>
            </a:r>
          </a:p>
          <a:p>
            <a:pPr lvl="3" algn="l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   Solar Thermal</a:t>
            </a:r>
          </a:p>
          <a:p>
            <a:pPr lvl="3" algn="l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</a:rPr>
              <a:t>Microhydro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 Power (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</a:rPr>
              <a:t>MHP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lvl="3" algn="l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   Biogas</a:t>
            </a:r>
          </a:p>
          <a:p>
            <a:pPr lvl="3" algn="l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   Wind Energy                  </a:t>
            </a:r>
          </a:p>
          <a:p>
            <a:pPr marL="742950" indent="-742950" algn="l" eaLnBrk="1" hangingPunct="1">
              <a:spcBef>
                <a:spcPct val="50000"/>
              </a:spcBef>
              <a:defRPr/>
            </a:pPr>
            <a:r>
              <a:rPr lang="en-US" sz="4000" dirty="0" smtClean="0">
                <a:solidFill>
                  <a:srgbClr val="C00000"/>
                </a:solidFill>
              </a:rPr>
              <a:t>	</a:t>
            </a:r>
            <a:endParaRPr lang="en-US" sz="4000" dirty="0" smtClean="0">
              <a:solidFill>
                <a:srgbClr val="00808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14481</TotalTime>
  <Words>1675</Words>
  <Application>Microsoft Office PowerPoint</Application>
  <PresentationFormat>On-screen Show (4:3)</PresentationFormat>
  <Paragraphs>424</Paragraphs>
  <Slides>55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Default Design</vt:lpstr>
      <vt:lpstr>Document</vt:lpstr>
      <vt:lpstr>Bitmap Image</vt:lpstr>
      <vt:lpstr>Microsoft Office Word Document</vt:lpstr>
      <vt:lpstr>CorelDRAW</vt:lpstr>
      <vt:lpstr>Slide 1</vt:lpstr>
      <vt:lpstr>Slide 2</vt:lpstr>
      <vt:lpstr>MISSION  STATEMENT</vt:lpstr>
      <vt:lpstr>Slide 4</vt:lpstr>
      <vt:lpstr>Key Functions</vt:lpstr>
      <vt:lpstr>Budget    Non- Development (Last Five Years) </vt:lpstr>
      <vt:lpstr>Budget     Development (Last Five Years) 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Submitted PSDP Projects (PV)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Company>PCRET</Company>
  <LinksUpToDate>false</LinksUpToDate>
  <SharedDoc>false</SharedDoc>
  <HyperlinkBase>c:/functions/PCRET functions.ppt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Habib</dc:creator>
  <cp:lastModifiedBy>Habib</cp:lastModifiedBy>
  <cp:revision>1800</cp:revision>
  <cp:lastPrinted>2013-07-12T04:57:36Z</cp:lastPrinted>
  <dcterms:created xsi:type="dcterms:W3CDTF">2004-07-01T05:49:41Z</dcterms:created>
  <dcterms:modified xsi:type="dcterms:W3CDTF">2014-12-15T10:22:09Z</dcterms:modified>
</cp:coreProperties>
</file>